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8"/>
  </p:notesMasterIdLst>
  <p:handoutMasterIdLst>
    <p:handoutMasterId r:id="rId29"/>
  </p:handout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85" r:id="rId11"/>
    <p:sldId id="286" r:id="rId12"/>
    <p:sldId id="288" r:id="rId13"/>
    <p:sldId id="287" r:id="rId14"/>
    <p:sldId id="264" r:id="rId15"/>
    <p:sldId id="266" r:id="rId16"/>
    <p:sldId id="269" r:id="rId17"/>
    <p:sldId id="271" r:id="rId18"/>
    <p:sldId id="282" r:id="rId19"/>
    <p:sldId id="272" r:id="rId20"/>
    <p:sldId id="273" r:id="rId21"/>
    <p:sldId id="274" r:id="rId22"/>
    <p:sldId id="275" r:id="rId23"/>
    <p:sldId id="276" r:id="rId24"/>
    <p:sldId id="284" r:id="rId25"/>
    <p:sldId id="279" r:id="rId26"/>
    <p:sldId id="281" r:id="rId27"/>
  </p:sldIdLst>
  <p:sldSz cx="10080625" cy="7559675"/>
  <p:notesSz cx="7772400" cy="10058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kiosk restart="2147483647"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preferSingleView="1">
    <p:restoredLeft sz="15274" autoAdjust="0"/>
    <p:restoredTop sz="94660"/>
  </p:normalViewPr>
  <p:slideViewPr>
    <p:cSldViewPr snapToGrid="0">
      <p:cViewPr varScale="1">
        <p:scale>
          <a:sx n="84" d="100"/>
          <a:sy n="84" d="100"/>
        </p:scale>
        <p:origin x="1915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61447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>
          <a:xfrm>
            <a:off x="1587960" y="1005840"/>
            <a:ext cx="4596120" cy="3447000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3"/>
          </p:nvPr>
        </p:nvSpPr>
        <p:spPr>
          <a:xfrm>
            <a:off x="1185120" y="4787640"/>
            <a:ext cx="5407200" cy="382607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039413"/>
      </p:ext>
    </p:extLst>
  </p:cSld>
  <p:clrMap bg1="lt1" tx1="dk1" bg2="lt2" tx2="dk2" accent1="accent1" accent2="accent2" accent3="accent3" accent4="accent4" accent5="accent5" accent6="accent6" hlink="hlink" folHlink="folHlink"/>
  <p:notesStyle>
    <a:lvl1pPr rtl="0" hangingPunct="0">
      <a:tabLst/>
      <a:defRPr lang="en-US" sz="2000" b="0" i="0" u="none" strike="noStrike">
        <a:ln>
          <a:noFill/>
        </a:ln>
        <a:solidFill>
          <a:srgbClr val="000000"/>
        </a:solidFill>
        <a:latin typeface="Nimbus Roman No9 L" pitchFamily="18"/>
        <a:cs typeface="Arial Unicode MS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Resize="1"/>
          </p:cNvSpPr>
          <p:nvPr/>
        </p:nvSpPr>
        <p:spPr>
          <a:xfrm>
            <a:off x="1587960" y="1005840"/>
            <a:ext cx="4596120" cy="3447000"/>
          </a:xfrm>
          <a:prstGeom prst="rect">
            <a:avLst/>
          </a:prstGeo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1185120" y="4787640"/>
            <a:ext cx="5407200" cy="3826440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Resize="1"/>
          </p:cNvSpPr>
          <p:nvPr/>
        </p:nvSpPr>
        <p:spPr>
          <a:xfrm>
            <a:off x="1587960" y="1005840"/>
            <a:ext cx="4596120" cy="3447000"/>
          </a:xfrm>
          <a:prstGeom prst="rect">
            <a:avLst/>
          </a:prstGeo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1185120" y="4787640"/>
            <a:ext cx="5407200" cy="382644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1766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Resize="1"/>
          </p:cNvSpPr>
          <p:nvPr/>
        </p:nvSpPr>
        <p:spPr>
          <a:xfrm>
            <a:off x="1587960" y="1005840"/>
            <a:ext cx="4596120" cy="3447000"/>
          </a:xfrm>
          <a:prstGeom prst="rect">
            <a:avLst/>
          </a:prstGeo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1185120" y="4787640"/>
            <a:ext cx="5407200" cy="382644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9869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587500" y="1006475"/>
            <a:ext cx="4595813" cy="3446463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1185120" y="4787640"/>
            <a:ext cx="5407200" cy="382644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5263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Resize="1"/>
          </p:cNvSpPr>
          <p:nvPr/>
        </p:nvSpPr>
        <p:spPr>
          <a:xfrm>
            <a:off x="1587960" y="1005840"/>
            <a:ext cx="4596120" cy="3447000"/>
          </a:xfrm>
          <a:prstGeom prst="rect">
            <a:avLst/>
          </a:prstGeo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1185120" y="4787640"/>
            <a:ext cx="5407200" cy="382644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Resize="1"/>
          </p:cNvSpPr>
          <p:nvPr/>
        </p:nvSpPr>
        <p:spPr>
          <a:xfrm>
            <a:off x="1587960" y="1005840"/>
            <a:ext cx="4596120" cy="3447000"/>
          </a:xfrm>
          <a:prstGeom prst="rect">
            <a:avLst/>
          </a:prstGeo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1185120" y="4787640"/>
            <a:ext cx="5407200" cy="382644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Resize="1"/>
          </p:cNvSpPr>
          <p:nvPr/>
        </p:nvSpPr>
        <p:spPr>
          <a:xfrm>
            <a:off x="1587960" y="1005840"/>
            <a:ext cx="4596120" cy="3447000"/>
          </a:xfrm>
          <a:prstGeom prst="rect">
            <a:avLst/>
          </a:prstGeo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1185120" y="4787640"/>
            <a:ext cx="5407200" cy="382644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Resize="1"/>
          </p:cNvSpPr>
          <p:nvPr/>
        </p:nvSpPr>
        <p:spPr>
          <a:xfrm>
            <a:off x="1587960" y="1005840"/>
            <a:ext cx="4596120" cy="3447000"/>
          </a:xfrm>
          <a:prstGeom prst="rect">
            <a:avLst/>
          </a:prstGeo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1185120" y="4787640"/>
            <a:ext cx="5407200" cy="382644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Resize="1"/>
          </p:cNvSpPr>
          <p:nvPr/>
        </p:nvSpPr>
        <p:spPr>
          <a:xfrm>
            <a:off x="1587960" y="1005840"/>
            <a:ext cx="4596120" cy="3447000"/>
          </a:xfrm>
          <a:prstGeom prst="rect">
            <a:avLst/>
          </a:prstGeo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1185120" y="4787640"/>
            <a:ext cx="5407200" cy="382644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65396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Resize="1"/>
          </p:cNvSpPr>
          <p:nvPr/>
        </p:nvSpPr>
        <p:spPr>
          <a:xfrm>
            <a:off x="1587960" y="1005840"/>
            <a:ext cx="4596120" cy="3447000"/>
          </a:xfrm>
          <a:prstGeom prst="rect">
            <a:avLst/>
          </a:prstGeo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1185120" y="4787640"/>
            <a:ext cx="5407200" cy="382644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587500" y="1006475"/>
            <a:ext cx="4595813" cy="3446463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1185120" y="4787640"/>
            <a:ext cx="5407200" cy="382644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Resize="1"/>
          </p:cNvSpPr>
          <p:nvPr/>
        </p:nvSpPr>
        <p:spPr>
          <a:xfrm>
            <a:off x="1587960" y="1005840"/>
            <a:ext cx="4596120" cy="3447000"/>
          </a:xfrm>
          <a:prstGeom prst="rect">
            <a:avLst/>
          </a:prstGeo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1185120" y="4787640"/>
            <a:ext cx="5407200" cy="382644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Resize="1"/>
          </p:cNvSpPr>
          <p:nvPr/>
        </p:nvSpPr>
        <p:spPr>
          <a:xfrm>
            <a:off x="1587960" y="1005840"/>
            <a:ext cx="4596120" cy="3447000"/>
          </a:xfrm>
          <a:prstGeom prst="rect">
            <a:avLst/>
          </a:prstGeo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1185120" y="4787640"/>
            <a:ext cx="5407200" cy="382644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Resize="1"/>
          </p:cNvSpPr>
          <p:nvPr/>
        </p:nvSpPr>
        <p:spPr>
          <a:xfrm>
            <a:off x="1587960" y="1005840"/>
            <a:ext cx="4596120" cy="3447000"/>
          </a:xfrm>
          <a:prstGeom prst="rect">
            <a:avLst/>
          </a:prstGeo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1185120" y="4787640"/>
            <a:ext cx="5407200" cy="382644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Resize="1"/>
          </p:cNvSpPr>
          <p:nvPr/>
        </p:nvSpPr>
        <p:spPr>
          <a:xfrm>
            <a:off x="1587960" y="1005840"/>
            <a:ext cx="4596120" cy="3447000"/>
          </a:xfrm>
          <a:prstGeom prst="rect">
            <a:avLst/>
          </a:prstGeo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1185120" y="4787640"/>
            <a:ext cx="5407200" cy="382644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Resize="1"/>
          </p:cNvSpPr>
          <p:nvPr/>
        </p:nvSpPr>
        <p:spPr>
          <a:xfrm>
            <a:off x="1587960" y="1005840"/>
            <a:ext cx="4596120" cy="3447000"/>
          </a:xfrm>
          <a:prstGeom prst="rect">
            <a:avLst/>
          </a:prstGeo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1185120" y="4787640"/>
            <a:ext cx="5407200" cy="382644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29091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Resize="1"/>
          </p:cNvSpPr>
          <p:nvPr/>
        </p:nvSpPr>
        <p:spPr>
          <a:xfrm>
            <a:off x="1587960" y="1005840"/>
            <a:ext cx="4596120" cy="3447000"/>
          </a:xfrm>
          <a:prstGeom prst="rect">
            <a:avLst/>
          </a:prstGeo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1185120" y="4787640"/>
            <a:ext cx="5407200" cy="382644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Resize="1"/>
          </p:cNvSpPr>
          <p:nvPr/>
        </p:nvSpPr>
        <p:spPr>
          <a:xfrm>
            <a:off x="1587960" y="1005840"/>
            <a:ext cx="4596120" cy="3447000"/>
          </a:xfrm>
          <a:prstGeom prst="rect">
            <a:avLst/>
          </a:prstGeo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1185120" y="4787640"/>
            <a:ext cx="5407200" cy="382644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Resize="1"/>
          </p:cNvSpPr>
          <p:nvPr/>
        </p:nvSpPr>
        <p:spPr>
          <a:xfrm>
            <a:off x="1587960" y="1005840"/>
            <a:ext cx="4596120" cy="3447000"/>
          </a:xfrm>
          <a:prstGeom prst="rect">
            <a:avLst/>
          </a:prstGeo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1185120" y="4787640"/>
            <a:ext cx="5407200" cy="382644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Resize="1"/>
          </p:cNvSpPr>
          <p:nvPr/>
        </p:nvSpPr>
        <p:spPr>
          <a:xfrm>
            <a:off x="1587960" y="1005840"/>
            <a:ext cx="4596120" cy="3447000"/>
          </a:xfrm>
          <a:prstGeom prst="rect">
            <a:avLst/>
          </a:prstGeo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1185120" y="4787640"/>
            <a:ext cx="5407200" cy="382644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587500" y="1006475"/>
            <a:ext cx="4595813" cy="3446463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1185120" y="4787640"/>
            <a:ext cx="5407200" cy="382644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Resize="1"/>
          </p:cNvSpPr>
          <p:nvPr/>
        </p:nvSpPr>
        <p:spPr>
          <a:xfrm>
            <a:off x="1587960" y="1005840"/>
            <a:ext cx="4596120" cy="3447000"/>
          </a:xfrm>
          <a:prstGeom prst="rect">
            <a:avLst/>
          </a:prstGeo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1185120" y="4787640"/>
            <a:ext cx="5407200" cy="382644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Resize="1"/>
          </p:cNvSpPr>
          <p:nvPr/>
        </p:nvSpPr>
        <p:spPr>
          <a:xfrm>
            <a:off x="1587960" y="1005840"/>
            <a:ext cx="4596120" cy="3447000"/>
          </a:xfrm>
          <a:prstGeom prst="rect">
            <a:avLst/>
          </a:prstGeo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1185120" y="4787640"/>
            <a:ext cx="5407200" cy="382644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587500" y="1006475"/>
            <a:ext cx="4595813" cy="3446463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1185120" y="4787640"/>
            <a:ext cx="5407200" cy="382644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Resize="1"/>
          </p:cNvSpPr>
          <p:nvPr/>
        </p:nvSpPr>
        <p:spPr>
          <a:xfrm>
            <a:off x="1587960" y="1005840"/>
            <a:ext cx="4596120" cy="3447000"/>
          </a:xfrm>
          <a:prstGeom prst="rect">
            <a:avLst/>
          </a:prstGeo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1185120" y="4787640"/>
            <a:ext cx="5407200" cy="382644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1187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0475" y="1236663"/>
            <a:ext cx="7559675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0475" y="3970338"/>
            <a:ext cx="7559675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223766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40361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7725" y="627063"/>
            <a:ext cx="2151063" cy="58594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9775" y="627063"/>
            <a:ext cx="6305550" cy="585946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462914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0475" y="1236663"/>
            <a:ext cx="7559675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0475" y="3970338"/>
            <a:ext cx="7559675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E79A9F6-D15F-4EDE-B065-8C33D08C6C5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43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0CF22B1-98E5-4E79-8CB6-B80439E10089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1637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388" y="1884363"/>
            <a:ext cx="8694737" cy="31448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388" y="5059363"/>
            <a:ext cx="8694737" cy="16525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FC6DFB2-90C3-4604-8EF5-97C19ACD46DC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5673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9287" cy="43846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4925" y="1768475"/>
            <a:ext cx="4460875" cy="43846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C3207C6-ED0A-4B96-AC8B-A70F760EF139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9537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738" y="403225"/>
            <a:ext cx="8694737" cy="14605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3738" y="1852613"/>
            <a:ext cx="426561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3738" y="2760663"/>
            <a:ext cx="4265612" cy="406241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3813" y="1852613"/>
            <a:ext cx="428466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3813" y="2760663"/>
            <a:ext cx="4284662" cy="406241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FDC8E21-5222-41D9-B5BD-A5E85A1F2FB0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1667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8446F3A-0785-4736-93E7-19B0C7D2AD48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572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1B1D4B4-5BB2-465F-8B2E-284373312E49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5719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A09AFE8-3B22-42D0-9EFC-918073B99A26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011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433874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A513F8C-EFDD-4F0D-9F1D-19F970893C6E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0540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BA01E0D-E9E8-4976-98A7-A79A8F98C206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4351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8850" y="301625"/>
            <a:ext cx="226695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3212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AF41780-6005-42EC-BF00-B02AF8AB006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646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388" y="1884363"/>
            <a:ext cx="8694737" cy="31448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388" y="5059363"/>
            <a:ext cx="8694737" cy="16525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253952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9775" y="2101850"/>
            <a:ext cx="4227513" cy="43846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9688" y="2101850"/>
            <a:ext cx="4229100" cy="43846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53628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738" y="403225"/>
            <a:ext cx="8694737" cy="14605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3738" y="1852613"/>
            <a:ext cx="426561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3738" y="2760663"/>
            <a:ext cx="4265612" cy="406241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3813" y="1852613"/>
            <a:ext cx="428466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3813" y="2760663"/>
            <a:ext cx="4284662" cy="406241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941697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003273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7902414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67492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51543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00000"/>
            </a:gs>
            <a:gs pos="50000">
              <a:srgbClr val="000080"/>
            </a:gs>
            <a:gs pos="100000">
              <a:srgbClr val="800000"/>
            </a:gs>
          </a:gsLst>
          <a:lin ang="36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 txBox="1">
            <a:spLocks noGrp="1"/>
          </p:cNvSpPr>
          <p:nvPr>
            <p:ph type="title"/>
          </p:nvPr>
        </p:nvSpPr>
        <p:spPr>
          <a:xfrm>
            <a:off x="740520" y="627480"/>
            <a:ext cx="860760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740520" y="2101680"/>
            <a:ext cx="8607600" cy="4384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hangingPunct="0">
        <a:tabLst/>
        <a:defRPr lang="en-US" sz="4400" b="0" i="0" u="none" strike="noStrike">
          <a:ln>
            <a:noFill/>
          </a:ln>
          <a:solidFill>
            <a:srgbClr val="FFFFCC"/>
          </a:solidFill>
          <a:latin typeface="Helvetica" pitchFamily="34"/>
          <a:cs typeface="Arial Unicode MS" pitchFamily="2"/>
        </a:defRPr>
      </a:lvl1pPr>
    </p:titleStyle>
    <p:bodyStyle>
      <a:lvl1pPr marL="432000" marR="0" indent="0" algn="l" rtl="0" hangingPunct="0">
        <a:spcBef>
          <a:spcPts val="0"/>
        </a:spcBef>
        <a:spcAft>
          <a:spcPts val="1417"/>
        </a:spcAft>
        <a:tabLst/>
        <a:defRPr lang="en-US" sz="3200" b="0" i="0" u="none" strike="noStrike">
          <a:ln>
            <a:noFill/>
          </a:ln>
          <a:solidFill>
            <a:srgbClr val="000000"/>
          </a:solidFill>
          <a:latin typeface="Nimbus Roman No9 L" pitchFamily="18"/>
          <a:cs typeface="Arial Unicode MS" pitchFamily="2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 txBox="1">
            <a:spLocks noGrp="1"/>
          </p:cNvSpPr>
          <p:nvPr>
            <p:ph type="title"/>
          </p:nvPr>
        </p:nvSpPr>
        <p:spPr>
          <a:xfrm>
            <a:off x="503999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503999" y="1769040"/>
            <a:ext cx="9071640" cy="4384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2"/>
          </p:nvPr>
        </p:nvSpPr>
        <p:spPr>
          <a:xfrm>
            <a:off x="503999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>
            <a:lvl1pPr marL="0" marR="0" lvl="0" indent="0" rtl="0" hangingPunct="0">
              <a:buNone/>
              <a:tabLst/>
              <a:defRPr lang="en-US" sz="1400" kern="1200">
                <a:solidFill>
                  <a:srgbClr val="000000"/>
                </a:solidFill>
                <a:latin typeface="Nimbus Roman No9 L" pitchFamily="18"/>
                <a:ea typeface="HG Mincho Light J" pitchFamily="2"/>
                <a:cs typeface="Arial Unicode MS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3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>
            <a:lvl1pPr marL="0" marR="0" lvl="0" indent="0" algn="ctr" rtl="0" hangingPunct="0">
              <a:buNone/>
              <a:tabLst/>
              <a:defRPr lang="en-US" sz="1400" kern="1200">
                <a:solidFill>
                  <a:srgbClr val="000000"/>
                </a:solidFill>
                <a:latin typeface="Nimbus Roman No9 L" pitchFamily="18"/>
                <a:ea typeface="HG Mincho Light J" pitchFamily="2"/>
                <a:cs typeface="Arial Unicode MS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4"/>
          </p:nvPr>
        </p:nvSpPr>
        <p:spPr>
          <a:xfrm>
            <a:off x="7227000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>
            <a:lvl1pPr marL="0" marR="0" lvl="0" indent="0" algn="r" rtl="0" hangingPunct="0">
              <a:buNone/>
              <a:tabLst/>
              <a:defRPr lang="en-US" sz="1400" kern="1200">
                <a:solidFill>
                  <a:srgbClr val="000000"/>
                </a:solidFill>
                <a:latin typeface="Nimbus Roman No9 L" pitchFamily="18"/>
                <a:ea typeface="HG Mincho Light J" pitchFamily="2"/>
                <a:cs typeface="Arial Unicode MS" pitchFamily="2"/>
              </a:defRPr>
            </a:lvl1pPr>
          </a:lstStyle>
          <a:p>
            <a:pPr lvl="0"/>
            <a:fld id="{7D7C7325-B6B8-40F9-97BA-E56DD1B9C0E5}" type="slidenum"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hangingPunct="0">
        <a:tabLst/>
        <a:defRPr lang="en-US" sz="4400" b="0" i="0" u="none" strike="noStrike" kern="1200">
          <a:ln>
            <a:noFill/>
          </a:ln>
          <a:solidFill>
            <a:srgbClr val="000000"/>
          </a:solidFill>
          <a:latin typeface="Liberation Sans" pitchFamily="18"/>
        </a:defRPr>
      </a:lvl1pPr>
    </p:titleStyle>
    <p:bodyStyle>
      <a:lvl1pPr marL="432000" marR="0" indent="-324000" rtl="0" hangingPunct="0">
        <a:spcBef>
          <a:spcPts val="0"/>
        </a:spcBef>
        <a:spcAft>
          <a:spcPts val="1417"/>
        </a:spcAft>
        <a:tabLst/>
        <a:defRPr lang="en-US" sz="3200" b="0" i="0" u="none" strike="noStrike" kern="1200">
          <a:ln>
            <a:noFill/>
          </a:ln>
          <a:solidFill>
            <a:srgbClr val="000000"/>
          </a:solidFill>
          <a:latin typeface="Liberation Sans" pitchFamily="18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gif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2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7" Type="http://schemas.openxmlformats.org/officeDocument/2006/relationships/image" Target="../media/image2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gif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gif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gif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8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.gif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gif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gif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gif"/><Relationship Id="rId4" Type="http://schemas.openxmlformats.org/officeDocument/2006/relationships/image" Target="../media/image3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gif"/><Relationship Id="rId4" Type="http://schemas.openxmlformats.org/officeDocument/2006/relationships/image" Target="../media/image4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gif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2.gif"/><Relationship Id="rId4" Type="http://schemas.openxmlformats.org/officeDocument/2006/relationships/image" Target="../media/image4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gif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10080000" cy="7560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2"/>
          <p:cNvSpPr txBox="1">
            <a:spLocks noGrp="1"/>
          </p:cNvSpPr>
          <p:nvPr>
            <p:ph type="title" idx="4294967295"/>
          </p:nvPr>
        </p:nvSpPr>
        <p:spPr>
          <a:xfrm>
            <a:off x="316080" y="38880"/>
            <a:ext cx="9402120" cy="2409839"/>
          </a:xfrm>
        </p:spPr>
        <p:txBody>
          <a:bodyPr/>
          <a:lstStyle/>
          <a:p>
            <a:pPr lvl="0"/>
            <a:r>
              <a:rPr lang="en-US">
                <a:solidFill>
                  <a:srgbClr val="00FFFF"/>
                </a:solidFill>
              </a:rPr>
              <a:t>Data Structures for Efficient and Integrated Simulation of Multi-Physics  Processes in Complex Geometries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639959" y="3975120"/>
            <a:ext cx="2489760" cy="58392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3200" b="1" i="0" u="none" strike="noStrike">
                <a:ln>
                  <a:noFill/>
                </a:ln>
                <a:solidFill>
                  <a:srgbClr val="FFFFFF"/>
                </a:solidFill>
                <a:latin typeface="Helvetica" pitchFamily="34"/>
                <a:ea typeface="HG Mincho Light J" pitchFamily="2"/>
                <a:cs typeface="Arial Unicode MS" pitchFamily="2"/>
              </a:rPr>
              <a:t>A.Smirnov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259040" y="7099200"/>
            <a:ext cx="2763720" cy="43776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400" b="1" i="0" u="none" strike="noStrike">
                <a:ln>
                  <a:noFill/>
                </a:ln>
                <a:solidFill>
                  <a:srgbClr val="FFCC99"/>
                </a:solidFill>
                <a:latin typeface="Helvetica" pitchFamily="34"/>
                <a:ea typeface="HG Mincho Light J" pitchFamily="2"/>
                <a:cs typeface="Arial Unicode MS" pitchFamily="2"/>
              </a:rPr>
              <a:t>www.mulphys.com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00799" y="5486399"/>
            <a:ext cx="3679199" cy="116820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Ctr="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3200" b="0" i="0" u="none" strike="noStrike">
                <a:ln>
                  <a:noFill/>
                </a:ln>
                <a:solidFill>
                  <a:srgbClr val="FFFFFF"/>
                </a:solidFill>
                <a:latin typeface="Helvetica" pitchFamily="34"/>
                <a:ea typeface="HG Mincho Light J" pitchFamily="2"/>
                <a:cs typeface="Arial Unicode MS" pitchFamily="2"/>
              </a:rPr>
              <a:t>MulPhys LLC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3200" b="0" i="0" u="none" strike="noStrike">
                <a:ln>
                  <a:noFill/>
                </a:ln>
                <a:solidFill>
                  <a:srgbClr val="FFFFFF"/>
                </a:solidFill>
                <a:latin typeface="Helvetica" pitchFamily="34"/>
                <a:ea typeface="HG Mincho Light J" pitchFamily="2"/>
                <a:cs typeface="Arial Unicode MS" pitchFamily="2"/>
              </a:rPr>
              <a:t>github/mulphys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6531480" y="7022520"/>
            <a:ext cx="594000" cy="5014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72000" y="72000"/>
            <a:ext cx="594000" cy="501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/>
          <p:cNvPicPr/>
          <p:nvPr/>
        </p:nvPicPr>
        <p:blipFill>
          <a:blip r:embed="rId4"/>
          <a:stretch/>
        </p:blipFill>
        <p:spPr>
          <a:xfrm>
            <a:off x="578447" y="3283822"/>
            <a:ext cx="4467822" cy="4149617"/>
          </a:xfrm>
          <a:prstGeom prst="rect">
            <a:avLst/>
          </a:prstGeom>
          <a:ln>
            <a:noFill/>
          </a:ln>
        </p:spPr>
      </p:pic>
      <p:pic>
        <p:nvPicPr>
          <p:cNvPr id="13" name="Picture 12"/>
          <p:cNvPicPr/>
          <p:nvPr/>
        </p:nvPicPr>
        <p:blipFill>
          <a:blip r:embed="rId5"/>
          <a:stretch/>
        </p:blipFill>
        <p:spPr>
          <a:xfrm>
            <a:off x="5046269" y="3283822"/>
            <a:ext cx="4623028" cy="4146017"/>
          </a:xfrm>
          <a:prstGeom prst="rect">
            <a:avLst/>
          </a:prstGeom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1119205" y="1297990"/>
            <a:ext cx="7457867" cy="47186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3200" b="1" i="0" u="none" strike="noStrike" dirty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Helvetica" pitchFamily="34"/>
                <a:ea typeface="HG Mincho Light J" pitchFamily="2"/>
                <a:cs typeface="Arial Unicode MS" pitchFamily="2"/>
              </a:rPr>
              <a:t>Elasticity Solver </a:t>
            </a:r>
            <a:r>
              <a:rPr lang="en-US" sz="2800" b="1" i="0" u="none" strike="noStrike" dirty="0">
                <a:ln>
                  <a:noFill/>
                </a:ln>
                <a:solidFill>
                  <a:schemeClr val="accent5">
                    <a:lumMod val="40000"/>
                    <a:lumOff val="60000"/>
                  </a:schemeClr>
                </a:solidFill>
                <a:latin typeface="Helvetica" pitchFamily="34"/>
                <a:ea typeface="HG Mincho Light J" pitchFamily="2"/>
                <a:cs typeface="Arial Unicode MS" pitchFamily="2"/>
              </a:rPr>
              <a:t>(Finite Element Method</a:t>
            </a:r>
            <a:r>
              <a:rPr lang="en-US" sz="28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Helvetica" pitchFamily="34"/>
                <a:ea typeface="HG Mincho Light J" pitchFamily="2"/>
                <a:cs typeface="Arial Unicode MS" pitchFamily="2"/>
              </a:rPr>
              <a:t>)</a:t>
            </a:r>
            <a:endParaRPr lang="en-US" sz="2800" b="1" i="0" u="none" strike="noStrike" dirty="0">
              <a:ln>
                <a:noFill/>
              </a:ln>
              <a:solidFill>
                <a:schemeClr val="accent5">
                  <a:lumMod val="40000"/>
                  <a:lumOff val="60000"/>
                </a:schemeClr>
              </a:solidFill>
              <a:latin typeface="Helvetica" pitchFamily="34"/>
              <a:ea typeface="HG Mincho Light J" pitchFamily="2"/>
              <a:cs typeface="Arial Unicode MS" pitchFamily="2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06040" y="292706"/>
            <a:ext cx="8607600" cy="67710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spAutoFit/>
          </a:bodyPr>
          <a:lstStyle>
            <a:lvl1pPr algn="ctr" rtl="0" hangingPunct="0">
              <a:tabLst/>
              <a:defRPr lang="en-US" sz="4400" b="0" i="0" u="none" strike="noStrike">
                <a:ln>
                  <a:noFill/>
                </a:ln>
                <a:solidFill>
                  <a:srgbClr val="FFFFCC"/>
                </a:solidFill>
                <a:latin typeface="Helvetica" pitchFamily="34"/>
                <a:cs typeface="Arial Unicode MS" pitchFamily="2"/>
              </a:defRPr>
            </a:lvl1pPr>
          </a:lstStyle>
          <a:p>
            <a:r>
              <a:rPr lang="en-US" b="1" kern="0" dirty="0">
                <a:solidFill>
                  <a:srgbClr val="FFFFFF"/>
                </a:solidFill>
                <a:latin typeface="Courier" pitchFamily="49"/>
              </a:rPr>
              <a:t>Continuum Solver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01307" y="1970888"/>
            <a:ext cx="7845082" cy="82586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Ctr="0" compatLnSpc="0">
            <a:spAutoFit/>
          </a:bodyPr>
          <a:lstStyle/>
          <a:p>
            <a:pPr hangingPunct="0"/>
            <a:r>
              <a:rPr lang="en-US" sz="2800" b="1" i="0" u="none" strike="noStrike" dirty="0">
                <a:ln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Helvetica" pitchFamily="34"/>
                <a:ea typeface="HG Mincho Light J" pitchFamily="2"/>
                <a:cs typeface="Arial Unicode MS" pitchFamily="2"/>
              </a:rPr>
              <a:t>Geometric FEM discretization approach is used for both 2 and 3D elements. </a:t>
            </a:r>
          </a:p>
        </p:txBody>
      </p:sp>
    </p:spTree>
    <p:extLst>
      <p:ext uri="{BB962C8B-B14F-4D97-AF65-F5344CB8AC3E}">
        <p14:creationId xmlns:p14="http://schemas.microsoft.com/office/powerpoint/2010/main" val="40299857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963951"/>
            <a:ext cx="6121163" cy="1595724"/>
          </a:xfrm>
          <a:prstGeom prst="rect">
            <a:avLst/>
          </a:prstGeom>
        </p:spPr>
      </p:pic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806040" y="130724"/>
            <a:ext cx="4485807" cy="1354217"/>
          </a:xfrm>
        </p:spPr>
        <p:txBody>
          <a:bodyPr wrap="square">
            <a:spAutoFit/>
          </a:bodyPr>
          <a:lstStyle/>
          <a:p>
            <a:pPr lvl="0"/>
            <a:r>
              <a:rPr lang="en-US" b="1" dirty="0">
                <a:solidFill>
                  <a:srgbClr val="FFFFFF"/>
                </a:solidFill>
                <a:latin typeface="Courier" pitchFamily="49"/>
              </a:rPr>
              <a:t>Discrete Solver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72000" y="72000"/>
            <a:ext cx="594000" cy="50148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TextBox 15"/>
          <p:cNvSpPr txBox="1"/>
          <p:nvPr/>
        </p:nvSpPr>
        <p:spPr>
          <a:xfrm>
            <a:off x="369000" y="1610358"/>
            <a:ext cx="4767204" cy="47186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32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Helvetica" pitchFamily="34"/>
                <a:ea typeface="HG Mincho Light J" pitchFamily="2"/>
                <a:cs typeface="Arial Unicode MS" pitchFamily="2"/>
              </a:rPr>
              <a:t>Particle-in-Cell Method</a:t>
            </a:r>
            <a:endParaRPr lang="en-US" sz="3200" b="1" i="0" u="none" strike="noStrike" dirty="0">
              <a:ln>
                <a:noFill/>
              </a:ln>
              <a:solidFill>
                <a:schemeClr val="accent2">
                  <a:lumMod val="40000"/>
                  <a:lumOff val="60000"/>
                </a:schemeClr>
              </a:solidFill>
              <a:latin typeface="Helvetica" pitchFamily="34"/>
              <a:ea typeface="HG Mincho Light J" pitchFamily="2"/>
              <a:cs typeface="Arial Unicode MS" pitchFamily="2"/>
            </a:endParaRPr>
          </a:p>
        </p:txBody>
      </p:sp>
      <p:pic>
        <p:nvPicPr>
          <p:cNvPr id="17" name="Picture 16"/>
          <p:cNvPicPr/>
          <p:nvPr/>
        </p:nvPicPr>
        <p:blipFill>
          <a:blip r:embed="rId5"/>
          <a:stretch/>
        </p:blipFill>
        <p:spPr>
          <a:xfrm>
            <a:off x="2655590" y="3519805"/>
            <a:ext cx="2892440" cy="2433997"/>
          </a:xfrm>
          <a:prstGeom prst="rect">
            <a:avLst/>
          </a:prstGeom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381991" y="2220981"/>
            <a:ext cx="4754213" cy="123880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Ctr="0" compatLnSpc="0">
            <a:spAutoFit/>
          </a:bodyPr>
          <a:lstStyle/>
          <a:p>
            <a:pPr marL="457200" indent="-457200" hangingPunct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Helvetica" pitchFamily="34"/>
                <a:ea typeface="HG Mincho Light J" pitchFamily="2"/>
                <a:cs typeface="Arial Unicode MS" pitchFamily="2"/>
              </a:rPr>
              <a:t>Efficient particle tracking</a:t>
            </a:r>
          </a:p>
          <a:p>
            <a:pPr marL="457200" marR="0" lvl="0" indent="-457200" algn="l" rtl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</a:pPr>
            <a:r>
              <a:rPr lang="en-US" sz="28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Helvetica" pitchFamily="34"/>
                <a:ea typeface="HG Mincho Light J" pitchFamily="2"/>
                <a:cs typeface="Arial Unicode MS" pitchFamily="2"/>
              </a:rPr>
              <a:t>PI interaction scheme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8030" y="3891064"/>
            <a:ext cx="4532594" cy="366861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8030" y="9332"/>
            <a:ext cx="4532594" cy="453259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81991" y="3581058"/>
            <a:ext cx="2205761" cy="221214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Ctr="0" compatLnSpc="0">
            <a:spAutoFit/>
          </a:bodyPr>
          <a:lstStyle/>
          <a:p>
            <a:pPr marL="342900" indent="-342900" hangingPunct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Helvetica" pitchFamily="34"/>
                <a:ea typeface="HG Mincho Light J" pitchFamily="2"/>
                <a:cs typeface="Arial Unicode MS" pitchFamily="2"/>
              </a:rPr>
              <a:t>Flow field</a:t>
            </a:r>
          </a:p>
          <a:p>
            <a:pPr marL="342900" marR="0" lvl="0" indent="-342900" algn="l" rtl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</a:pPr>
            <a:r>
              <a:rPr lang="en-US" sz="20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Helvetica" pitchFamily="34"/>
                <a:ea typeface="HG Mincho Light J" pitchFamily="2"/>
                <a:cs typeface="Arial Unicode MS" pitchFamily="2"/>
              </a:rPr>
              <a:t>EM field</a:t>
            </a:r>
          </a:p>
          <a:p>
            <a:pPr marL="342900" marR="0" lvl="0" indent="-342900" algn="l" rtl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</a:pPr>
            <a:r>
              <a:rPr lang="en-US" sz="20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Helvetica" pitchFamily="34"/>
                <a:ea typeface="HG Mincho Light J" pitchFamily="2"/>
                <a:cs typeface="Arial Unicode MS" pitchFamily="2"/>
              </a:rPr>
              <a:t>Body forces</a:t>
            </a:r>
          </a:p>
          <a:p>
            <a:pPr marL="342900" marR="0" lvl="0" indent="-342900" algn="l" rtl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</a:pPr>
            <a:r>
              <a:rPr lang="en-US" sz="20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Helvetica" pitchFamily="34"/>
                <a:ea typeface="HG Mincho Light J" pitchFamily="2"/>
                <a:cs typeface="Arial Unicode MS" pitchFamily="2"/>
              </a:rPr>
              <a:t>Coalescence / breakup</a:t>
            </a:r>
          </a:p>
        </p:txBody>
      </p:sp>
    </p:spTree>
    <p:extLst>
      <p:ext uri="{BB962C8B-B14F-4D97-AF65-F5344CB8AC3E}">
        <p14:creationId xmlns:p14="http://schemas.microsoft.com/office/powerpoint/2010/main" val="31418753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740520" y="344186"/>
            <a:ext cx="8607600" cy="677108"/>
          </a:xfrm>
        </p:spPr>
        <p:txBody>
          <a:bodyPr>
            <a:spAutoFit/>
          </a:bodyPr>
          <a:lstStyle/>
          <a:p>
            <a:pPr lvl="0"/>
            <a:r>
              <a:rPr lang="en-US" dirty="0"/>
              <a:t>Class Dependency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72000" y="72000"/>
            <a:ext cx="594000" cy="50148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8051760" y="7099200"/>
            <a:ext cx="1965240" cy="43776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400" b="1" i="0" u="none" strike="noStrike" dirty="0">
                <a:ln>
                  <a:noFill/>
                </a:ln>
                <a:solidFill>
                  <a:srgbClr val="FFCC99"/>
                </a:solidFill>
                <a:latin typeface="Helvetica" pitchFamily="34"/>
                <a:ea typeface="HG Mincho Light J" pitchFamily="2"/>
                <a:cs typeface="Arial Unicode MS" pitchFamily="2"/>
              </a:rPr>
              <a:t>mulphys.com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4596"/>
            <a:ext cx="10058400" cy="573959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278103" y="6977166"/>
            <a:ext cx="4754213" cy="54066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Ctr="0" compatLnSpc="0">
            <a:spAutoFit/>
          </a:bodyPr>
          <a:lstStyle/>
          <a:p>
            <a:pPr marR="0" lvl="0" algn="l" rtl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/>
            </a:pPr>
            <a:r>
              <a:rPr lang="en-US" sz="28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Helvetica" pitchFamily="34"/>
                <a:ea typeface="HG Mincho Light J" pitchFamily="2"/>
                <a:cs typeface="Arial Unicode MS" pitchFamily="2"/>
              </a:rPr>
              <a:t>Simplified FV-FE scheme</a:t>
            </a:r>
          </a:p>
        </p:txBody>
      </p:sp>
    </p:spTree>
    <p:extLst>
      <p:ext uri="{BB962C8B-B14F-4D97-AF65-F5344CB8AC3E}">
        <p14:creationId xmlns:p14="http://schemas.microsoft.com/office/powerpoint/2010/main" val="42365341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6257487" y="3889440"/>
            <a:ext cx="3809520" cy="320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6251457" y="210246"/>
            <a:ext cx="3809520" cy="370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0" y="4759703"/>
            <a:ext cx="6251457" cy="277725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6">
            <a:lum/>
            <a:alphaModFix/>
          </a:blip>
          <a:srcRect/>
          <a:stretch>
            <a:fillRect/>
          </a:stretch>
        </p:blipFill>
        <p:spPr>
          <a:xfrm>
            <a:off x="3030102" y="222865"/>
            <a:ext cx="3309120" cy="529595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4228409" y="7147061"/>
            <a:ext cx="2923199" cy="43776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400" b="0" i="0" u="none" strike="noStrike" dirty="0">
                <a:ln>
                  <a:noFill/>
                </a:ln>
                <a:solidFill>
                  <a:srgbClr val="FFFF00"/>
                </a:solidFill>
                <a:latin typeface="Helvetica" pitchFamily="34"/>
                <a:ea typeface="HG Mincho Light J" pitchFamily="2"/>
                <a:cs typeface="Arial Unicode MS" pitchFamily="2"/>
              </a:rPr>
              <a:t>Porous media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67425" y="204096"/>
            <a:ext cx="1679677" cy="35387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400" b="0" i="0" u="none" strike="noStrike" dirty="0">
                <a:ln>
                  <a:noFill/>
                </a:ln>
                <a:solidFill>
                  <a:srgbClr val="FFFF00"/>
                </a:solidFill>
                <a:latin typeface="Helvetica" pitchFamily="34"/>
                <a:ea typeface="HG Mincho Light J" pitchFamily="2"/>
                <a:cs typeface="Arial Unicode MS" pitchFamily="2"/>
              </a:rPr>
              <a:t>Structures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296832" y="231262"/>
            <a:ext cx="1778949" cy="353879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400" b="0" i="0" u="none" strike="noStrike" dirty="0">
                <a:ln>
                  <a:noFill/>
                </a:ln>
                <a:solidFill>
                  <a:srgbClr val="FFFF00"/>
                </a:solidFill>
                <a:latin typeface="Helvetica" pitchFamily="34"/>
                <a:ea typeface="HG Mincho Light J" pitchFamily="2"/>
                <a:cs typeface="Arial Unicode MS" pitchFamily="2"/>
              </a:rPr>
              <a:t>Elastic shells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17598" y="3824544"/>
            <a:ext cx="2923199" cy="43776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400" b="0" i="0" u="none" strike="noStrike" dirty="0">
                <a:ln>
                  <a:noFill/>
                </a:ln>
                <a:solidFill>
                  <a:srgbClr val="FFFF00"/>
                </a:solidFill>
                <a:latin typeface="Helvetica" pitchFamily="34"/>
                <a:ea typeface="HG Mincho Light J" pitchFamily="2"/>
                <a:cs typeface="Arial Unicode MS" pitchFamily="2"/>
              </a:rPr>
              <a:t>Nano Systems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7">
            <a:lum/>
            <a:alphaModFix/>
          </a:blip>
          <a:srcRect/>
          <a:stretch>
            <a:fillRect/>
          </a:stretch>
        </p:blipFill>
        <p:spPr>
          <a:xfrm>
            <a:off x="72000" y="72000"/>
            <a:ext cx="594000" cy="50148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Box 12"/>
          <p:cNvSpPr txBox="1"/>
          <p:nvPr/>
        </p:nvSpPr>
        <p:spPr>
          <a:xfrm>
            <a:off x="8051760" y="7099200"/>
            <a:ext cx="1965240" cy="43776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400" b="1" i="0" u="none" strike="noStrike" dirty="0">
                <a:ln>
                  <a:noFill/>
                </a:ln>
                <a:solidFill>
                  <a:srgbClr val="FFCC99"/>
                </a:solidFill>
                <a:latin typeface="Helvetica" pitchFamily="34"/>
                <a:ea typeface="HG Mincho Light J" pitchFamily="2"/>
                <a:cs typeface="Arial Unicode MS" pitchFamily="2"/>
              </a:rPr>
              <a:t>mulphys.com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279008" y="37607"/>
            <a:ext cx="3024072" cy="49244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>
            <a:spAutoFit/>
          </a:bodyPr>
          <a:lstStyle>
            <a:lvl1pPr algn="ctr" rtl="0" hangingPunct="0">
              <a:tabLst/>
              <a:defRPr lang="en-US" sz="4400" b="0" i="0" u="none" strike="noStrike">
                <a:ln>
                  <a:noFill/>
                </a:ln>
                <a:solidFill>
                  <a:srgbClr val="FFFFCC"/>
                </a:solidFill>
                <a:latin typeface="Helvetica" pitchFamily="34"/>
                <a:cs typeface="Arial Unicode MS" pitchFamily="2"/>
              </a:defRPr>
            </a:lvl1pPr>
          </a:lstStyle>
          <a:p>
            <a:r>
              <a:rPr lang="en-US" sz="3200" kern="0" dirty="0"/>
              <a:t>Applications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28531" y="899562"/>
            <a:ext cx="2741614" cy="353878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Ctr="0" compatLnSpc="0">
            <a:spAutoFit/>
          </a:bodyPr>
          <a:lstStyle/>
          <a:p>
            <a:pPr marR="0" lvl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2600"/>
            </a:pPr>
            <a:r>
              <a:rPr lang="en-US" sz="2400" b="1" i="0" u="none" strike="noStrike" dirty="0">
                <a:ln>
                  <a:noFill/>
                </a:ln>
                <a:solidFill>
                  <a:srgbClr val="FFCC99"/>
                </a:solidFill>
                <a:latin typeface="Helvetica" pitchFamily="34"/>
                <a:ea typeface="HG Mincho Light J" pitchFamily="2"/>
                <a:cs typeface="Arial Unicode MS" pitchFamily="2"/>
              </a:rPr>
              <a:t>Continuum and discrete systems are handled in the same manner.</a:t>
            </a:r>
          </a:p>
          <a:p>
            <a:pPr marR="0" lvl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2600"/>
            </a:pPr>
            <a:endParaRPr lang="en-US" sz="2400" b="1" dirty="0">
              <a:solidFill>
                <a:srgbClr val="FFCC99"/>
              </a:solidFill>
              <a:latin typeface="Helvetica" pitchFamily="34"/>
              <a:ea typeface="HG Mincho Light J" pitchFamily="2"/>
              <a:cs typeface="Arial Unicode MS" pitchFamily="2"/>
            </a:endParaRPr>
          </a:p>
          <a:p>
            <a:pPr marR="0" lvl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2600"/>
            </a:pPr>
            <a:r>
              <a:rPr lang="en-US" sz="2400" b="1" dirty="0">
                <a:solidFill>
                  <a:srgbClr val="FFCC99"/>
                </a:solidFill>
                <a:latin typeface="Helvetica" pitchFamily="34"/>
                <a:ea typeface="HG Mincho Light J" pitchFamily="2"/>
                <a:cs typeface="Arial Unicode MS" pitchFamily="2"/>
              </a:rPr>
              <a:t>P</a:t>
            </a:r>
            <a:r>
              <a:rPr lang="en-US" sz="2400" b="1" i="0" u="none" strike="noStrike" dirty="0">
                <a:ln>
                  <a:noFill/>
                </a:ln>
                <a:solidFill>
                  <a:srgbClr val="FFCC99"/>
                </a:solidFill>
                <a:latin typeface="Helvetica" pitchFamily="34"/>
                <a:ea typeface="HG Mincho Light J" pitchFamily="2"/>
                <a:cs typeface="Arial Unicode MS" pitchFamily="2"/>
              </a:rPr>
              <a:t>lugged-in</a:t>
            </a:r>
            <a:r>
              <a:rPr lang="en-US" sz="2400" b="1" dirty="0">
                <a:solidFill>
                  <a:srgbClr val="FFCC99"/>
                </a:solidFill>
                <a:latin typeface="Helvetica" pitchFamily="34"/>
                <a:ea typeface="HG Mincho Light J" pitchFamily="2"/>
                <a:cs typeface="Arial Unicode MS" pitchFamily="2"/>
              </a:rPr>
              <a:t> models can describe a wide range of multi-scale phenomena.</a:t>
            </a:r>
            <a:endParaRPr lang="en-US" sz="2400" b="1" i="0" u="none" strike="noStrike" dirty="0">
              <a:ln>
                <a:noFill/>
              </a:ln>
              <a:solidFill>
                <a:srgbClr val="FFCC99"/>
              </a:solidFill>
              <a:latin typeface="Helvetica" pitchFamily="34"/>
              <a:ea typeface="HG Mincho Light J" pitchFamily="2"/>
              <a:cs typeface="Arial Unicode MS" pitchFamily="2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4747517" y="3993931"/>
            <a:ext cx="5333108" cy="287011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740520" y="162369"/>
            <a:ext cx="9274680" cy="677108"/>
          </a:xfrm>
        </p:spPr>
        <p:txBody>
          <a:bodyPr wrap="square">
            <a:spAutoFit/>
          </a:bodyPr>
          <a:lstStyle/>
          <a:p>
            <a:pPr lvl="0"/>
            <a:r>
              <a:rPr lang="en-US" dirty="0"/>
              <a:t>Fluid-Boundary Interactions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3874014" y="907927"/>
            <a:ext cx="2905031" cy="308600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6769899" y="900250"/>
            <a:ext cx="3288492" cy="311628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6">
            <a:lum/>
            <a:alphaModFix/>
          </a:blip>
          <a:srcRect/>
          <a:stretch>
            <a:fillRect/>
          </a:stretch>
        </p:blipFill>
        <p:spPr>
          <a:xfrm>
            <a:off x="73576" y="3930587"/>
            <a:ext cx="2490948" cy="36061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7">
            <a:lum/>
            <a:alphaModFix/>
          </a:blip>
          <a:srcRect/>
          <a:stretch>
            <a:fillRect/>
          </a:stretch>
        </p:blipFill>
        <p:spPr>
          <a:xfrm>
            <a:off x="2554021" y="3918778"/>
            <a:ext cx="2617075" cy="3623006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1"/>
          <p:cNvSpPr txBox="1"/>
          <p:nvPr/>
        </p:nvSpPr>
        <p:spPr>
          <a:xfrm>
            <a:off x="189187" y="1030014"/>
            <a:ext cx="3662594" cy="283116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Helvetica" pitchFamily="34"/>
                <a:ea typeface="HG Mincho Light J" pitchFamily="2"/>
                <a:cs typeface="Arial Unicode MS" pitchFamily="2"/>
              </a:rPr>
              <a:t>Static and dynamic interactions of fluid with flexible boundaries (compressible / incompressible).</a:t>
            </a:r>
            <a:endParaRPr lang="en-US" sz="3200" b="0" i="0" u="none" strike="noStrike" dirty="0">
              <a:ln>
                <a:noFill/>
              </a:ln>
              <a:solidFill>
                <a:srgbClr val="FFFFFF"/>
              </a:solidFill>
              <a:latin typeface="Helvetica" pitchFamily="34"/>
              <a:ea typeface="HG Mincho Light J" pitchFamily="2"/>
              <a:cs typeface="Arial Unicode MS" pitchFamily="2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8">
            <a:lum/>
            <a:alphaModFix/>
          </a:blip>
          <a:srcRect/>
          <a:stretch>
            <a:fillRect/>
          </a:stretch>
        </p:blipFill>
        <p:spPr>
          <a:xfrm>
            <a:off x="72000" y="72000"/>
            <a:ext cx="594000" cy="50148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extBox 13"/>
          <p:cNvSpPr txBox="1"/>
          <p:nvPr/>
        </p:nvSpPr>
        <p:spPr>
          <a:xfrm>
            <a:off x="8051760" y="7099200"/>
            <a:ext cx="1965240" cy="43776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400" b="1" i="0" u="none" strike="noStrike" dirty="0">
                <a:ln>
                  <a:noFill/>
                </a:ln>
                <a:solidFill>
                  <a:srgbClr val="FFCC99"/>
                </a:solidFill>
                <a:latin typeface="Helvetica" pitchFamily="34"/>
                <a:ea typeface="HG Mincho Light J" pitchFamily="2"/>
                <a:cs typeface="Arial Unicode MS" pitchFamily="2"/>
              </a:rPr>
              <a:t>mulphys.com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788102" y="6337"/>
            <a:ext cx="6291537" cy="4189877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6279095" y="5407590"/>
            <a:ext cx="3366755" cy="94372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3200" b="1" i="0" u="none" strike="noStrike" dirty="0">
                <a:ln>
                  <a:noFill/>
                </a:ln>
                <a:solidFill>
                  <a:srgbClr val="FFFFFF"/>
                </a:solidFill>
                <a:latin typeface="Nimbus Roman No9 L" pitchFamily="18"/>
                <a:ea typeface="HG Mincho Light J" pitchFamily="2"/>
                <a:cs typeface="Arial Unicode MS" pitchFamily="2"/>
              </a:rPr>
              <a:t>Flow in bifurcating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3200" b="1" i="0" u="none" strike="noStrike" dirty="0">
                <a:ln>
                  <a:noFill/>
                </a:ln>
                <a:solidFill>
                  <a:srgbClr val="FFFFFF"/>
                </a:solidFill>
                <a:latin typeface="Nimbus Roman No9 L" pitchFamily="18"/>
                <a:ea typeface="HG Mincho Light J" pitchFamily="2"/>
                <a:cs typeface="Arial Unicode MS" pitchFamily="2"/>
              </a:rPr>
              <a:t>ducts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4529" y="2686491"/>
            <a:ext cx="3271088" cy="47186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3200" b="1" i="0" u="none" strike="noStrike" dirty="0">
                <a:ln>
                  <a:noFill/>
                </a:ln>
                <a:solidFill>
                  <a:srgbClr val="FFFFFF"/>
                </a:solidFill>
                <a:latin typeface="Nimbus Roman No9 L" pitchFamily="18"/>
                <a:ea typeface="HG Mincho Light J" pitchFamily="2"/>
                <a:cs typeface="Arial Unicode MS" pitchFamily="2"/>
              </a:rPr>
              <a:t>Particle deposition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30911" y="4196215"/>
            <a:ext cx="5897161" cy="3326631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itle 2"/>
          <p:cNvSpPr txBox="1">
            <a:spLocks/>
          </p:cNvSpPr>
          <p:nvPr/>
        </p:nvSpPr>
        <p:spPr>
          <a:xfrm>
            <a:off x="337588" y="465892"/>
            <a:ext cx="3778926" cy="135421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>
            <a:spAutoFit/>
          </a:bodyPr>
          <a:lstStyle>
            <a:lvl1pPr algn="ctr" rtl="0" hangingPunct="0">
              <a:tabLst/>
              <a:defRPr lang="en-US" sz="4400" b="0" i="0" u="none" strike="noStrike">
                <a:ln>
                  <a:noFill/>
                </a:ln>
                <a:solidFill>
                  <a:srgbClr val="FFFFCC"/>
                </a:solidFill>
                <a:latin typeface="Helvetica" pitchFamily="34"/>
                <a:cs typeface="Arial Unicode MS" pitchFamily="2"/>
              </a:defRPr>
            </a:lvl1pPr>
          </a:lstStyle>
          <a:p>
            <a:r>
              <a:rPr lang="en-US" kern="0" dirty="0"/>
              <a:t>Biomedical </a:t>
            </a:r>
          </a:p>
          <a:p>
            <a:r>
              <a:rPr lang="en-US" kern="0" dirty="0"/>
              <a:t>Flows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72000" y="72000"/>
            <a:ext cx="594000" cy="50148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1"/>
          <p:cNvSpPr txBox="1"/>
          <p:nvPr/>
        </p:nvSpPr>
        <p:spPr>
          <a:xfrm>
            <a:off x="8051760" y="7099200"/>
            <a:ext cx="1965240" cy="43776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400" b="1" i="0" u="none" strike="noStrike" dirty="0">
                <a:ln>
                  <a:noFill/>
                </a:ln>
                <a:solidFill>
                  <a:srgbClr val="FFCC99"/>
                </a:solidFill>
                <a:latin typeface="Helvetica" pitchFamily="34"/>
                <a:ea typeface="HG Mincho Light J" pitchFamily="2"/>
                <a:cs typeface="Arial Unicode MS" pitchFamily="2"/>
              </a:rPr>
              <a:t>mulphys.com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64960" y="755639"/>
            <a:ext cx="3744360" cy="625247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4000320" y="1780920"/>
            <a:ext cx="5947560" cy="522468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2369880" y="66600"/>
            <a:ext cx="5895720" cy="66204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4000" b="1" i="0" u="none" strike="noStrike">
                <a:ln>
                  <a:noFill/>
                </a:ln>
                <a:solidFill>
                  <a:srgbClr val="FFFFCC"/>
                </a:solidFill>
                <a:latin typeface="Nimbus Roman No9 L" pitchFamily="18"/>
                <a:ea typeface="HG Mincho Light J" pitchFamily="2"/>
                <a:cs typeface="Arial Unicode MS" pitchFamily="2"/>
              </a:rPr>
              <a:t>Macro-Structure dynamics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35760" y="1095480"/>
            <a:ext cx="5636520" cy="53208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3200" b="1" i="0" u="none" strike="noStrike">
                <a:ln>
                  <a:noFill/>
                </a:ln>
                <a:solidFill>
                  <a:srgbClr val="FFFFFF"/>
                </a:solidFill>
                <a:latin typeface="Nimbus Roman No9 L" pitchFamily="18"/>
                <a:ea typeface="HG Mincho Light J" pitchFamily="2"/>
                <a:cs typeface="Arial Unicode MS" pitchFamily="2"/>
              </a:rPr>
              <a:t>Collapse of a damaged structure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051760" y="7099200"/>
            <a:ext cx="1965240" cy="43776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400" b="1" i="0" u="none" strike="noStrike">
                <a:ln>
                  <a:noFill/>
                </a:ln>
                <a:solidFill>
                  <a:srgbClr val="FFCC99"/>
                </a:solidFill>
                <a:latin typeface="Helvetica" pitchFamily="34"/>
                <a:ea typeface="HG Mincho Light J" pitchFamily="2"/>
                <a:cs typeface="Arial Unicode MS" pitchFamily="2"/>
              </a:rPr>
              <a:t>mulphys.com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72000" y="72000"/>
            <a:ext cx="594000" cy="50148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1845031" y="6913158"/>
            <a:ext cx="4754213" cy="6194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Ctr="0" compatLnSpc="0">
            <a:spAutoFit/>
          </a:bodyPr>
          <a:lstStyle/>
          <a:p>
            <a:pPr marR="0" lvl="0" algn="l" rtl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/>
            </a:pPr>
            <a:r>
              <a:rPr lang="en-US" sz="28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Helvetica" pitchFamily="34"/>
                <a:ea typeface="HG Mincho Light J" pitchFamily="2"/>
                <a:cs typeface="Arial Unicode MS" pitchFamily="2"/>
              </a:rPr>
              <a:t>Nodes - bonds scheme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139" y="1"/>
            <a:ext cx="2402222" cy="709956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35159" y="33480"/>
            <a:ext cx="3716280" cy="66204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4000" b="1" i="0" u="none" strike="noStrike">
                <a:ln>
                  <a:noFill/>
                </a:ln>
                <a:solidFill>
                  <a:srgbClr val="FFFFCC"/>
                </a:solidFill>
                <a:latin typeface="Nimbus Roman No9 L" pitchFamily="18"/>
                <a:ea typeface="HG Mincho Light J" pitchFamily="2"/>
                <a:cs typeface="Arial Unicode MS" pitchFamily="2"/>
              </a:rPr>
              <a:t>Particles &amp; Jets: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137890" y="136080"/>
            <a:ext cx="2001599" cy="53208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3200" b="1" i="0" u="none" strike="noStrike" dirty="0">
                <a:ln>
                  <a:noFill/>
                </a:ln>
                <a:solidFill>
                  <a:srgbClr val="FFFFFF"/>
                </a:solidFill>
                <a:latin typeface="Nimbus Roman No9 L" pitchFamily="18"/>
                <a:ea typeface="HG Mincho Light J" pitchFamily="2"/>
                <a:cs typeface="Arial Unicode MS" pitchFamily="2"/>
              </a:rPr>
              <a:t>PII Scheme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4757344" y="695520"/>
            <a:ext cx="1831738" cy="68641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72000" y="72000"/>
            <a:ext cx="594000" cy="501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07905"/>
            <a:ext cx="4757343" cy="455173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8051760" y="7099200"/>
            <a:ext cx="1965240" cy="43776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400" b="1" i="0" u="none" strike="noStrike" dirty="0">
                <a:ln>
                  <a:noFill/>
                </a:ln>
                <a:solidFill>
                  <a:srgbClr val="FFCC99"/>
                </a:solidFill>
                <a:latin typeface="Helvetica" pitchFamily="34"/>
                <a:ea typeface="HG Mincho Light J" pitchFamily="2"/>
                <a:cs typeface="Arial Unicode MS" pitchFamily="2"/>
              </a:rPr>
              <a:t>mulphys.com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5518"/>
            <a:ext cx="4774201" cy="244429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92019" y="6922309"/>
            <a:ext cx="2475549" cy="362535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400" dirty="0">
                <a:solidFill>
                  <a:srgbClr val="FFFF00"/>
                </a:solidFill>
                <a:latin typeface="Lucida Sans" panose="020B0602030504020204" pitchFamily="34" charset="0"/>
                <a:ea typeface="HG Mincho Light J" pitchFamily="2"/>
                <a:cs typeface="Arial Unicode MS" pitchFamily="2"/>
              </a:rPr>
              <a:t>Turbulent wakes</a:t>
            </a:r>
            <a:endParaRPr lang="en-US" sz="2400" b="0" i="0" u="none" strike="noStrike" dirty="0">
              <a:ln>
                <a:noFill/>
              </a:ln>
              <a:solidFill>
                <a:srgbClr val="FFFF00"/>
              </a:solidFill>
              <a:latin typeface="Lucida Sans" panose="020B0602030504020204" pitchFamily="34" charset="0"/>
              <a:ea typeface="HG Mincho Light J" pitchFamily="2"/>
              <a:cs typeface="Arial Unicode MS" pitchFamily="2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258823" y="949194"/>
            <a:ext cx="1222258" cy="54579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3200" dirty="0">
                <a:solidFill>
                  <a:srgbClr val="7030A0"/>
                </a:solidFill>
                <a:latin typeface="Segoe UI Semibold" panose="020B0702040204020203" pitchFamily="34" charset="0"/>
                <a:ea typeface="HG Mincho Light J" pitchFamily="2"/>
                <a:cs typeface="Arial Unicode MS" pitchFamily="2"/>
              </a:rPr>
              <a:t>Sprays</a:t>
            </a:r>
            <a:endParaRPr lang="en-US" sz="3200" b="0" i="0" u="none" strike="noStrike" dirty="0">
              <a:ln>
                <a:noFill/>
              </a:ln>
              <a:solidFill>
                <a:srgbClr val="7030A0"/>
              </a:solidFill>
              <a:latin typeface="Segoe UI Semibold" panose="020B0702040204020203" pitchFamily="34" charset="0"/>
              <a:ea typeface="HG Mincho Light J" pitchFamily="2"/>
              <a:cs typeface="Arial Unicode MS" pitchFamily="2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8">
            <a:lum/>
            <a:alphaModFix/>
          </a:blip>
          <a:srcRect/>
          <a:stretch>
            <a:fillRect/>
          </a:stretch>
        </p:blipFill>
        <p:spPr>
          <a:xfrm>
            <a:off x="6464624" y="695520"/>
            <a:ext cx="1340662" cy="686412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TextBox 19"/>
          <p:cNvSpPr txBox="1"/>
          <p:nvPr/>
        </p:nvSpPr>
        <p:spPr>
          <a:xfrm>
            <a:off x="5024246" y="949194"/>
            <a:ext cx="1483932" cy="54579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3200" dirty="0">
                <a:solidFill>
                  <a:srgbClr val="7030A0"/>
                </a:solidFill>
                <a:latin typeface="Segoe UI Semibold" panose="020B0702040204020203" pitchFamily="34" charset="0"/>
                <a:ea typeface="HG Mincho Light J" pitchFamily="2"/>
                <a:cs typeface="Arial Unicode MS" pitchFamily="2"/>
              </a:rPr>
              <a:t>Bubbles</a:t>
            </a:r>
            <a:endParaRPr lang="en-US" sz="3200" b="0" i="0" u="none" strike="noStrike" dirty="0">
              <a:ln>
                <a:noFill/>
              </a:ln>
              <a:solidFill>
                <a:srgbClr val="7030A0"/>
              </a:solidFill>
              <a:latin typeface="Segoe UI Semibold" panose="020B0702040204020203" pitchFamily="34" charset="0"/>
              <a:ea typeface="HG Mincho Light J" pitchFamily="2"/>
              <a:cs typeface="Arial Unicode MS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42881379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740520" y="303480"/>
            <a:ext cx="8607600" cy="1262520"/>
          </a:xfrm>
        </p:spPr>
        <p:txBody>
          <a:bodyPr>
            <a:spAutoFit/>
          </a:bodyPr>
          <a:lstStyle/>
          <a:p>
            <a:pPr lvl="0"/>
            <a:r>
              <a:rPr lang="en-US"/>
              <a:t>Micro-Fluidics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2071800"/>
            <a:ext cx="5489279" cy="399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5461920" y="2084760"/>
            <a:ext cx="4617720" cy="398484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277364" y="6475319"/>
            <a:ext cx="2268570" cy="47186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3200" b="0" i="0" u="none" strike="noStrike" dirty="0">
                <a:ln>
                  <a:noFill/>
                </a:ln>
                <a:solidFill>
                  <a:srgbClr val="FFFF00"/>
                </a:solidFill>
                <a:latin typeface="Nimbus Roman No9 L" pitchFamily="18"/>
                <a:ea typeface="HG Mincho Light J" pitchFamily="2"/>
                <a:cs typeface="Arial Unicode MS" pitchFamily="2"/>
              </a:rPr>
              <a:t>Blood vessels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01560" y="6475679"/>
            <a:ext cx="2951770" cy="47186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3200" b="0" i="0" u="none" strike="noStrike" dirty="0">
                <a:ln>
                  <a:noFill/>
                </a:ln>
                <a:solidFill>
                  <a:srgbClr val="FFFF00"/>
                </a:solidFill>
                <a:latin typeface="Nimbus Roman No9 L" pitchFamily="18"/>
                <a:ea typeface="HG Mincho Light J" pitchFamily="2"/>
                <a:cs typeface="Arial Unicode MS" pitchFamily="2"/>
              </a:rPr>
              <a:t>Cell deformations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72000" y="72000"/>
            <a:ext cx="594000" cy="50148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8051760" y="7099200"/>
            <a:ext cx="1965240" cy="43776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400" b="1" i="0" u="none" strike="noStrike" dirty="0">
                <a:ln>
                  <a:noFill/>
                </a:ln>
                <a:solidFill>
                  <a:srgbClr val="FFCC99"/>
                </a:solidFill>
                <a:latin typeface="Helvetica" pitchFamily="34"/>
                <a:ea typeface="HG Mincho Light J" pitchFamily="2"/>
                <a:cs typeface="Arial Unicode MS" pitchFamily="2"/>
              </a:rPr>
              <a:t>mulphys.com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1880" y="1495079"/>
            <a:ext cx="5474520" cy="490572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650239" y="102960"/>
            <a:ext cx="6490079" cy="66204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4000" b="1" i="0" u="none" strike="noStrike">
                <a:ln>
                  <a:noFill/>
                </a:ln>
                <a:solidFill>
                  <a:srgbClr val="FFFFCC"/>
                </a:solidFill>
                <a:latin typeface="Nimbus Roman No9 L" pitchFamily="18"/>
                <a:ea typeface="HG Mincho Light J" pitchFamily="2"/>
                <a:cs typeface="Arial Unicode MS" pitchFamily="2"/>
              </a:rPr>
              <a:t>Reactive Molecular Dynamics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052120" y="7099560"/>
            <a:ext cx="1965240" cy="43776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400" b="1" i="0" u="none" strike="noStrike" dirty="0">
                <a:ln>
                  <a:noFill/>
                </a:ln>
                <a:solidFill>
                  <a:srgbClr val="FFCC99"/>
                </a:solidFill>
                <a:latin typeface="Helvetica" pitchFamily="34"/>
                <a:ea typeface="HG Mincho Light J" pitchFamily="2"/>
                <a:cs typeface="Arial Unicode MS" pitchFamily="2"/>
              </a:rPr>
              <a:t>mulphys.com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1002600"/>
            <a:ext cx="9372600" cy="368999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400" b="0" i="0" u="none" strike="noStrike">
                <a:ln>
                  <a:noFill/>
                </a:ln>
                <a:solidFill>
                  <a:srgbClr val="FFFF00"/>
                </a:solidFill>
                <a:latin typeface="Nimbus Roman No9 L" pitchFamily="18"/>
                <a:ea typeface="HG Mincho Light J" pitchFamily="2"/>
                <a:cs typeface="Arial Unicode MS" pitchFamily="2"/>
              </a:rPr>
              <a:t>Over 10 mil molecules on a single processor with 100 milsec per iteration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5494320" y="1600200"/>
            <a:ext cx="4585679" cy="48006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466703" y="6500663"/>
            <a:ext cx="4525341" cy="530851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3600" dirty="0">
                <a:solidFill>
                  <a:srgbClr val="FFFF00"/>
                </a:solidFill>
                <a:latin typeface="Nimbus Roman No9 L" pitchFamily="18"/>
                <a:ea typeface="HG Mincho Light J" pitchFamily="2"/>
                <a:cs typeface="Arial Unicode MS" pitchFamily="2"/>
              </a:rPr>
              <a:t>Binary kinetic reactions</a:t>
            </a:r>
            <a:endParaRPr lang="en-US" sz="3600" b="0" i="0" u="none" strike="noStrike" dirty="0">
              <a:ln>
                <a:noFill/>
              </a:ln>
              <a:solidFill>
                <a:srgbClr val="FFFF00"/>
              </a:solidFill>
              <a:latin typeface="Nimbus Roman No9 L" pitchFamily="18"/>
              <a:ea typeface="HG Mincho Light J" pitchFamily="2"/>
              <a:cs typeface="Arial Unicode MS" pitchFamily="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69782" y="6551790"/>
            <a:ext cx="3766480" cy="47186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3200" dirty="0">
                <a:solidFill>
                  <a:srgbClr val="FFFF00"/>
                </a:solidFill>
                <a:latin typeface="Nimbus Roman No9 L" pitchFamily="18"/>
                <a:ea typeface="HG Mincho Light J" pitchFamily="2"/>
                <a:cs typeface="Arial Unicode MS" pitchFamily="2"/>
              </a:rPr>
              <a:t>Ten</a:t>
            </a:r>
            <a:r>
              <a:rPr lang="en-US" sz="3200" b="0" i="0" u="none" strike="noStrike" dirty="0">
                <a:ln>
                  <a:noFill/>
                </a:ln>
                <a:solidFill>
                  <a:srgbClr val="FFFF00"/>
                </a:solidFill>
                <a:latin typeface="Nimbus Roman No9 L" pitchFamily="18"/>
                <a:ea typeface="HG Mincho Light J" pitchFamily="2"/>
                <a:cs typeface="Arial Unicode MS" pitchFamily="2"/>
              </a:rPr>
              <a:t> million molecules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72000" y="72000"/>
            <a:ext cx="594000" cy="5014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883439" y="14760"/>
            <a:ext cx="8692560" cy="875159"/>
          </a:xfrm>
        </p:spPr>
        <p:txBody>
          <a:bodyPr>
            <a:spAutoFit/>
          </a:bodyPr>
          <a:lstStyle/>
          <a:p>
            <a:pPr lvl="0"/>
            <a:r>
              <a:rPr lang="en-US" sz="4800"/>
              <a:t>Generalized Elements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051399" y="7099200"/>
            <a:ext cx="1965240" cy="43776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400"/>
            </a:pPr>
            <a:r>
              <a:rPr lang="en-US" sz="2400" b="1" i="0" u="none" strike="noStrike">
                <a:ln>
                  <a:noFill/>
                </a:ln>
                <a:solidFill>
                  <a:srgbClr val="FFCC99"/>
                </a:solidFill>
                <a:latin typeface="Helvetica" pitchFamily="34"/>
                <a:ea typeface="HG Mincho Light J" pitchFamily="2"/>
                <a:cs typeface="Arial Unicode MS" pitchFamily="2"/>
              </a:rPr>
              <a:t>mulphys.com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06200" y="1125000"/>
            <a:ext cx="7866000" cy="65736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3600"/>
            </a:pPr>
            <a:r>
              <a:rPr lang="en-US" sz="3600" b="0" i="0" u="none" strike="noStrike">
                <a:ln>
                  <a:noFill/>
                </a:ln>
                <a:solidFill>
                  <a:srgbClr val="FFFFFF"/>
                </a:solidFill>
                <a:latin typeface="Helvetica" pitchFamily="34"/>
                <a:ea typeface="HG Mincho Light J" pitchFamily="2"/>
                <a:cs typeface="Arial Unicode MS" pitchFamily="2"/>
              </a:rPr>
              <a:t>Element: geometrical/physical primitive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49360" y="2033280"/>
            <a:ext cx="1291320" cy="48168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600"/>
            </a:pPr>
            <a:r>
              <a:rPr lang="en-US" sz="2600" b="1" i="0" u="none" strike="noStrike">
                <a:ln>
                  <a:noFill/>
                </a:ln>
                <a:solidFill>
                  <a:srgbClr val="FFFFCC"/>
                </a:solidFill>
                <a:latin typeface="Helvetica" pitchFamily="34"/>
                <a:ea typeface="HG Mincho Light J" pitchFamily="2"/>
                <a:cs typeface="Arial Unicode MS" pitchFamily="2"/>
              </a:rPr>
              <a:t>Type: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24000" y="2020679"/>
            <a:ext cx="4522320" cy="48168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600"/>
            </a:pPr>
            <a:r>
              <a:rPr lang="en-US" sz="2600" b="1" i="0" u="none" strike="noStrike">
                <a:ln>
                  <a:noFill/>
                </a:ln>
                <a:solidFill>
                  <a:srgbClr val="00FFFF"/>
                </a:solidFill>
                <a:latin typeface="Helvetica" pitchFamily="34"/>
                <a:ea typeface="HG Mincho Light J" pitchFamily="2"/>
                <a:cs typeface="Arial Unicode MS" pitchFamily="2"/>
              </a:rPr>
              <a:t>Physical component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72000" y="72000"/>
            <a:ext cx="594000" cy="50148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3960000" y="2741039"/>
            <a:ext cx="5456160" cy="95148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600"/>
            </a:pPr>
            <a:r>
              <a:rPr lang="en-US" sz="2600" b="1" i="0" u="none" strike="noStrike">
                <a:ln>
                  <a:noFill/>
                </a:ln>
                <a:solidFill>
                  <a:srgbClr val="00FFFF"/>
                </a:solidFill>
                <a:latin typeface="Helvetica" pitchFamily="34"/>
                <a:ea typeface="HG Mincho Light J" pitchFamily="2"/>
                <a:cs typeface="Arial Unicode MS" pitchFamily="2"/>
              </a:rPr>
              <a:t>0: Node, 1: Edge, 2: Face, 3: Cell,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600"/>
            </a:pPr>
            <a:r>
              <a:rPr lang="en-US" sz="2600" b="1" i="0" u="none" strike="noStrike">
                <a:ln>
                  <a:noFill/>
                </a:ln>
                <a:solidFill>
                  <a:srgbClr val="00FFFF"/>
                </a:solidFill>
                <a:latin typeface="Helvetica" pitchFamily="34"/>
                <a:ea typeface="HG Mincho Light J" pitchFamily="2"/>
                <a:cs typeface="Arial Unicode MS" pitchFamily="2"/>
              </a:rPr>
              <a:t>4: Hyper-cell (space-time element)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449719" y="2717280"/>
            <a:ext cx="1986480" cy="48168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600"/>
            </a:pPr>
            <a:r>
              <a:rPr lang="en-US" sz="2600" b="1" i="0" u="none" strike="noStrike">
                <a:ln>
                  <a:noFill/>
                </a:ln>
                <a:solidFill>
                  <a:srgbClr val="FFFFCC"/>
                </a:solidFill>
                <a:latin typeface="Helvetica" pitchFamily="34"/>
                <a:ea typeface="HG Mincho Light J" pitchFamily="2"/>
                <a:cs typeface="Arial Unicode MS" pitchFamily="2"/>
              </a:rPr>
              <a:t>Dimension: 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960360" y="3857400"/>
            <a:ext cx="5348520" cy="95148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600"/>
            </a:pPr>
            <a:r>
              <a:rPr lang="en-US" sz="2600" b="1" i="0" u="none" strike="noStrike" dirty="0">
                <a:ln>
                  <a:noFill/>
                </a:ln>
                <a:solidFill>
                  <a:srgbClr val="00FFFF"/>
                </a:solidFill>
                <a:latin typeface="Helvetica" pitchFamily="34"/>
                <a:ea typeface="HG Mincho Light J" pitchFamily="2"/>
                <a:cs typeface="Arial Unicode MS" pitchFamily="2"/>
              </a:rPr>
              <a:t>3: Triangle, 4: Quad, ... N: Polygon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600"/>
            </a:pPr>
            <a:r>
              <a:rPr lang="en-US" sz="2600" b="1" i="0" u="none" strike="noStrike" dirty="0">
                <a:ln>
                  <a:noFill/>
                </a:ln>
                <a:solidFill>
                  <a:srgbClr val="00FFFF"/>
                </a:solidFill>
                <a:latin typeface="Helvetica" pitchFamily="34"/>
                <a:ea typeface="HG Mincho Light J" pitchFamily="2"/>
                <a:cs typeface="Arial Unicode MS" pitchFamily="2"/>
              </a:rPr>
              <a:t>4: Tetrahedron, ... N: Polyhedron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450079" y="3833639"/>
            <a:ext cx="1291320" cy="48168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600"/>
            </a:pPr>
            <a:r>
              <a:rPr lang="en-US" sz="2600" b="1" i="0" u="none" strike="noStrike">
                <a:ln>
                  <a:noFill/>
                </a:ln>
                <a:solidFill>
                  <a:srgbClr val="FFFFCC"/>
                </a:solidFill>
                <a:latin typeface="Helvetica" pitchFamily="34"/>
                <a:ea typeface="HG Mincho Light J" pitchFamily="2"/>
                <a:cs typeface="Arial Unicode MS" pitchFamily="2"/>
              </a:rPr>
              <a:t>Rank: 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960360" y="4973760"/>
            <a:ext cx="5744160" cy="52452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600"/>
            </a:pPr>
            <a:r>
              <a:rPr lang="en-US" sz="2600" b="1" i="0" u="none" strike="noStrike">
                <a:ln>
                  <a:noFill/>
                </a:ln>
                <a:solidFill>
                  <a:srgbClr val="00FFFF"/>
                </a:solidFill>
                <a:latin typeface="Helvetica" pitchFamily="34"/>
                <a:ea typeface="HG Mincho Light J" pitchFamily="2"/>
                <a:cs typeface="Arial Unicode MS" pitchFamily="2"/>
              </a:rPr>
              <a:t>Discretization, interpolation (FEM)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430415" y="4950000"/>
            <a:ext cx="1291320" cy="48168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600"/>
            </a:pPr>
            <a:r>
              <a:rPr lang="en-US" sz="2600" b="1" i="0" u="none" strike="noStrike" dirty="0">
                <a:ln>
                  <a:noFill/>
                </a:ln>
                <a:solidFill>
                  <a:srgbClr val="FFFFCC"/>
                </a:solidFill>
                <a:latin typeface="Helvetica" pitchFamily="34"/>
                <a:ea typeface="HG Mincho Light J" pitchFamily="2"/>
                <a:cs typeface="Arial Unicode MS" pitchFamily="2"/>
              </a:rPr>
              <a:t>Order: 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960360" y="5693760"/>
            <a:ext cx="5190120" cy="95148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600"/>
            </a:pPr>
            <a:r>
              <a:rPr lang="en-US" sz="2600" b="1" i="0" u="none" strike="noStrike">
                <a:ln>
                  <a:noFill/>
                </a:ln>
                <a:solidFill>
                  <a:srgbClr val="00FFFF"/>
                </a:solidFill>
                <a:latin typeface="Helvetica" pitchFamily="34"/>
                <a:ea typeface="HG Mincho Light J" pitchFamily="2"/>
                <a:cs typeface="Arial Unicode MS" pitchFamily="2"/>
              </a:rPr>
              <a:t>Neighbors, parents, children,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600"/>
            </a:pPr>
            <a:r>
              <a:rPr lang="en-US" sz="2600" b="1" i="0" u="none" strike="noStrike">
                <a:ln>
                  <a:noFill/>
                </a:ln>
                <a:solidFill>
                  <a:srgbClr val="00FFFF"/>
                </a:solidFill>
                <a:latin typeface="Helvetica" pitchFamily="34"/>
                <a:ea typeface="HG Mincho Light J" pitchFamily="2"/>
                <a:cs typeface="Arial Unicode MS" pitchFamily="2"/>
              </a:rPr>
              <a:t>super/sub-elements, boundaries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430415" y="5670000"/>
            <a:ext cx="2300400" cy="48168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600"/>
            </a:pPr>
            <a:r>
              <a:rPr lang="en-US" sz="2600" b="1" i="0" u="none" strike="noStrike" dirty="0">
                <a:ln>
                  <a:noFill/>
                </a:ln>
                <a:solidFill>
                  <a:srgbClr val="FFFFCC"/>
                </a:solidFill>
                <a:latin typeface="Helvetica" pitchFamily="34"/>
                <a:ea typeface="HG Mincho Light J" pitchFamily="2"/>
                <a:cs typeface="Arial Unicode MS" pitchFamily="2"/>
              </a:rPr>
              <a:t>Connections: 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2296" y="1201679"/>
            <a:ext cx="5715000" cy="519912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649880" y="102600"/>
            <a:ext cx="6983640" cy="66204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4000" b="1" i="0" u="none" strike="noStrike">
                <a:ln>
                  <a:noFill/>
                </a:ln>
                <a:solidFill>
                  <a:srgbClr val="FFFFCC"/>
                </a:solidFill>
                <a:latin typeface="Nimbus Roman No9 L" pitchFamily="18"/>
                <a:ea typeface="HG Mincho Light J" pitchFamily="2"/>
                <a:cs typeface="Arial Unicode MS" pitchFamily="2"/>
              </a:rPr>
              <a:t>Nano-Scale Atomistic Modeling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051760" y="7099200"/>
            <a:ext cx="1965240" cy="43776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400" b="1" i="0" u="none" strike="noStrike" dirty="0">
                <a:ln>
                  <a:noFill/>
                </a:ln>
                <a:solidFill>
                  <a:srgbClr val="FFCC99"/>
                </a:solidFill>
                <a:latin typeface="Helvetica" pitchFamily="34"/>
                <a:ea typeface="HG Mincho Light J" pitchFamily="2"/>
                <a:cs typeface="Arial Unicode MS" pitchFamily="2"/>
              </a:rPr>
              <a:t>mulphys.com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5707633" y="2050642"/>
            <a:ext cx="4372992" cy="435015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907919" y="6629400"/>
            <a:ext cx="4551118" cy="530851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3600" b="0" i="0" u="none" strike="noStrike" dirty="0">
                <a:ln>
                  <a:noFill/>
                </a:ln>
                <a:solidFill>
                  <a:srgbClr val="FFFF00"/>
                </a:solidFill>
                <a:latin typeface="Nimbus Roman No9 L" pitchFamily="18"/>
                <a:ea typeface="HG Mincho Light J" pitchFamily="2"/>
                <a:cs typeface="Arial Unicode MS" pitchFamily="2"/>
              </a:rPr>
              <a:t>Molecular self-assembly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400514" y="1291361"/>
            <a:ext cx="3243837" cy="530851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3600" b="0" i="0" u="none" strike="noStrike" dirty="0">
                <a:ln>
                  <a:noFill/>
                </a:ln>
                <a:solidFill>
                  <a:srgbClr val="FFFF00"/>
                </a:solidFill>
                <a:latin typeface="Nimbus Roman No9 L" pitchFamily="18"/>
                <a:ea typeface="HG Mincho Light J" pitchFamily="2"/>
                <a:cs typeface="Arial Unicode MS" pitchFamily="2"/>
              </a:rPr>
              <a:t>Crystal structures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72000" y="72000"/>
            <a:ext cx="594000" cy="5014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-360" y="-360"/>
            <a:ext cx="10080000" cy="7560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2"/>
          <p:cNvSpPr txBox="1">
            <a:spLocks noGrp="1"/>
          </p:cNvSpPr>
          <p:nvPr>
            <p:ph type="title" idx="4294967295"/>
          </p:nvPr>
        </p:nvSpPr>
        <p:spPr>
          <a:xfrm>
            <a:off x="2252520" y="58346"/>
            <a:ext cx="7800120" cy="677108"/>
          </a:xfrm>
        </p:spPr>
        <p:txBody>
          <a:bodyPr>
            <a:spAutoFit/>
          </a:bodyPr>
          <a:lstStyle/>
          <a:p>
            <a:pPr lvl="0"/>
            <a:r>
              <a:rPr lang="en-US" b="1" dirty="0">
                <a:solidFill>
                  <a:srgbClr val="FFFFFF"/>
                </a:solidFill>
              </a:rPr>
              <a:t>Parallel Implementation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37160" y="1715400"/>
            <a:ext cx="6126687" cy="141558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3200" b="1" i="0" u="none" strike="noStrike" dirty="0">
                <a:ln>
                  <a:noFill/>
                </a:ln>
                <a:solidFill>
                  <a:srgbClr val="FFFFFF"/>
                </a:solidFill>
                <a:latin typeface="Helvetica" pitchFamily="34"/>
                <a:ea typeface="HG Mincho Light J" pitchFamily="2"/>
                <a:cs typeface="Arial Unicode MS" pitchFamily="2"/>
              </a:rPr>
              <a:t>Single processor: multi-block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3200" b="1" i="0" u="none" strike="noStrike" dirty="0">
                <a:ln>
                  <a:noFill/>
                </a:ln>
                <a:solidFill>
                  <a:srgbClr val="FFFFFF"/>
                </a:solidFill>
                <a:latin typeface="Helvetica" pitchFamily="34"/>
                <a:ea typeface="HG Mincho Light J" pitchFamily="2"/>
                <a:cs typeface="Arial Unicode MS" pitchFamily="2"/>
              </a:rPr>
              <a:t>Multi-processor: message passing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710840" y="7022880"/>
            <a:ext cx="2289600" cy="510839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800" b="1" i="0" u="none" strike="noStrike" dirty="0">
                <a:ln>
                  <a:noFill/>
                </a:ln>
                <a:solidFill>
                  <a:srgbClr val="FFCC99"/>
                </a:solidFill>
                <a:latin typeface="Helvetica" pitchFamily="34"/>
                <a:ea typeface="HG Mincho Light J" pitchFamily="2"/>
                <a:cs typeface="Arial Unicode MS" pitchFamily="2"/>
              </a:rPr>
              <a:t>MulPhys.com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72000" y="72000"/>
            <a:ext cx="594000" cy="50148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itle 2"/>
          <p:cNvSpPr txBox="1">
            <a:spLocks/>
          </p:cNvSpPr>
          <p:nvPr/>
        </p:nvSpPr>
        <p:spPr>
          <a:xfrm>
            <a:off x="3682623" y="979205"/>
            <a:ext cx="6370017" cy="49244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>
            <a:spAutoFit/>
          </a:bodyPr>
          <a:lstStyle>
            <a:lvl1pPr algn="ctr" rtl="0" hangingPunct="0">
              <a:tabLst/>
              <a:defRPr lang="en-US" sz="4400" b="0" i="0" u="none" strike="noStrike">
                <a:ln>
                  <a:noFill/>
                </a:ln>
                <a:solidFill>
                  <a:srgbClr val="FFFFCC"/>
                </a:solidFill>
                <a:latin typeface="Helvetica" pitchFamily="34"/>
                <a:cs typeface="Arial Unicode MS" pitchFamily="2"/>
              </a:defRPr>
            </a:lvl1pPr>
          </a:lstStyle>
          <a:p>
            <a:r>
              <a:rPr lang="fr-FR" sz="3200" b="1" kern="0" dirty="0">
                <a:solidFill>
                  <a:srgbClr val="FFFFFF"/>
                </a:solidFill>
              </a:rPr>
              <a:t>Domain </a:t>
            </a:r>
            <a:r>
              <a:rPr lang="fr-FR" sz="3200" b="1" kern="0" dirty="0" err="1">
                <a:solidFill>
                  <a:srgbClr val="FFFFFF"/>
                </a:solidFill>
              </a:rPr>
              <a:t>Coupling</a:t>
            </a:r>
            <a:r>
              <a:rPr lang="fr-FR" sz="3200" b="1" kern="0" dirty="0">
                <a:solidFill>
                  <a:srgbClr val="FFFFFF"/>
                </a:solidFill>
              </a:rPr>
              <a:t> </a:t>
            </a:r>
            <a:r>
              <a:rPr lang="fr-FR" sz="3200" b="1" kern="0" dirty="0" err="1">
                <a:solidFill>
                  <a:srgbClr val="FFFFFF"/>
                </a:solidFill>
              </a:rPr>
              <a:t>Scheme</a:t>
            </a:r>
            <a:endParaRPr lang="fr-FR" sz="3200" b="1" kern="0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822600" y="90878"/>
            <a:ext cx="8607600" cy="1354217"/>
          </a:xfrm>
        </p:spPr>
        <p:txBody>
          <a:bodyPr>
            <a:spAutoFit/>
          </a:bodyPr>
          <a:lstStyle/>
          <a:p>
            <a:pPr lvl="0"/>
            <a:r>
              <a:rPr lang="en-US" b="1" dirty="0">
                <a:solidFill>
                  <a:srgbClr val="FFFFFF"/>
                </a:solidFill>
                <a:latin typeface="Courier" pitchFamily="49"/>
              </a:rPr>
              <a:t>DOVE Scheme: Domain Overlap Identification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309640" y="1554840"/>
            <a:ext cx="4770000" cy="2880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5309640" y="4441320"/>
            <a:ext cx="4770000" cy="311832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665999" y="2125263"/>
            <a:ext cx="4275651" cy="141558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3200" b="1" i="0" u="none" strike="noStrike" dirty="0">
                <a:ln>
                  <a:noFill/>
                </a:ln>
                <a:solidFill>
                  <a:srgbClr val="FFFFFF"/>
                </a:solidFill>
                <a:latin typeface="Helvetica" pitchFamily="34"/>
                <a:ea typeface="HG Mincho Light J" pitchFamily="2"/>
                <a:cs typeface="Arial Unicode MS" pitchFamily="2"/>
              </a:rPr>
              <a:t>Automatic detection and setting-up of domain overlaps: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65998" y="4301043"/>
            <a:ext cx="4528571" cy="23593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3200" b="1" i="0" u="none" strike="noStrike" dirty="0">
                <a:ln>
                  <a:noFill/>
                </a:ln>
                <a:solidFill>
                  <a:srgbClr val="FFFFFF"/>
                </a:solidFill>
                <a:latin typeface="Helvetica" pitchFamily="34"/>
                <a:ea typeface="HG Mincho Light J" pitchFamily="2"/>
                <a:cs typeface="Arial Unicode MS" pitchFamily="2"/>
              </a:rPr>
              <a:t>Communicating </a:t>
            </a:r>
            <a:r>
              <a:rPr lang="en-US" sz="3200" b="1" dirty="0">
                <a:solidFill>
                  <a:srgbClr val="FFFFFF"/>
                </a:solidFill>
                <a:latin typeface="Helvetica" pitchFamily="34"/>
                <a:ea typeface="HG Mincho Light J" pitchFamily="2"/>
                <a:cs typeface="Arial Unicode MS" pitchFamily="2"/>
              </a:rPr>
              <a:t>variables across the </a:t>
            </a:r>
            <a:r>
              <a:rPr lang="en-US" sz="3200" b="1" i="0" u="none" strike="noStrike" dirty="0">
                <a:ln>
                  <a:noFill/>
                </a:ln>
                <a:solidFill>
                  <a:srgbClr val="FFFFFF"/>
                </a:solidFill>
                <a:latin typeface="Helvetica" pitchFamily="34"/>
                <a:ea typeface="HG Mincho Light J" pitchFamily="2"/>
                <a:cs typeface="Arial Unicode MS" pitchFamily="2"/>
              </a:rPr>
              <a:t>overlaps by preserving the accuracy of the discretization: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72000" y="72000"/>
            <a:ext cx="594000" cy="5014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806040" y="0"/>
            <a:ext cx="8607600" cy="1262520"/>
          </a:xfrm>
        </p:spPr>
        <p:txBody>
          <a:bodyPr>
            <a:spAutoFit/>
          </a:bodyPr>
          <a:lstStyle/>
          <a:p>
            <a:pPr lvl="0"/>
            <a:r>
              <a:rPr lang="en-US" b="1" dirty="0">
                <a:solidFill>
                  <a:srgbClr val="FFFFFF"/>
                </a:solidFill>
                <a:latin typeface="Courier" pitchFamily="49"/>
              </a:rPr>
              <a:t>Setting up Overlaps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91336" y="3561839"/>
            <a:ext cx="4449132" cy="396969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5946526" y="1082566"/>
            <a:ext cx="4133113" cy="308695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459457" y="1245751"/>
            <a:ext cx="4784040" cy="116748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3200" b="1" i="0" u="none" strike="noStrike" dirty="0">
                <a:ln>
                  <a:noFill/>
                </a:ln>
                <a:solidFill>
                  <a:srgbClr val="FFFFFF"/>
                </a:solidFill>
                <a:latin typeface="Helvetica" pitchFamily="34"/>
                <a:ea typeface="HG Mincho Light J" pitchFamily="2"/>
                <a:cs typeface="Arial Unicode MS" pitchFamily="2"/>
              </a:rPr>
              <a:t>Boundary cell detection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3200" b="1" i="0" u="none" strike="noStrike" dirty="0">
                <a:ln>
                  <a:noFill/>
                </a:ln>
                <a:solidFill>
                  <a:srgbClr val="FFFFFF"/>
                </a:solidFill>
                <a:latin typeface="Helvetica" pitchFamily="34"/>
                <a:ea typeface="HG Mincho Light J" pitchFamily="2"/>
                <a:cs typeface="Arial Unicode MS" pitchFamily="2"/>
              </a:rPr>
              <a:t>and coupling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9457" y="2291668"/>
            <a:ext cx="5250679" cy="94372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3200" b="1" i="0" u="none" strike="noStrike" dirty="0">
                <a:ln>
                  <a:noFill/>
                </a:ln>
                <a:solidFill>
                  <a:srgbClr val="FFFFFF"/>
                </a:solidFill>
                <a:latin typeface="Helvetica" pitchFamily="34"/>
                <a:ea typeface="HG Mincho Light J" pitchFamily="2"/>
                <a:cs typeface="Arial Unicode MS" pitchFamily="2"/>
              </a:rPr>
              <a:t>Deferred inter – domain boundary exchange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6560757" y="4171404"/>
            <a:ext cx="3519868" cy="3388271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/>
          <p:cNvSpPr txBox="1"/>
          <p:nvPr/>
        </p:nvSpPr>
        <p:spPr>
          <a:xfrm>
            <a:off x="4656083" y="4835219"/>
            <a:ext cx="1786758" cy="94372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3200" b="1" i="0" u="none" strike="noStrike" dirty="0">
                <a:ln>
                  <a:noFill/>
                </a:ln>
                <a:solidFill>
                  <a:srgbClr val="FFFFFF"/>
                </a:solidFill>
                <a:latin typeface="Helvetica" pitchFamily="34"/>
                <a:ea typeface="HG Mincho Light J" pitchFamily="2"/>
                <a:cs typeface="Arial Unicode MS" pitchFamily="2"/>
              </a:rPr>
              <a:t>Inter-</a:t>
            </a:r>
            <a:r>
              <a:rPr lang="en-US" sz="3200" b="1" i="0" u="none" strike="noStrike" dirty="0" err="1">
                <a:ln>
                  <a:noFill/>
                </a:ln>
                <a:solidFill>
                  <a:srgbClr val="FFFFFF"/>
                </a:solidFill>
                <a:latin typeface="Helvetica" pitchFamily="34"/>
                <a:ea typeface="HG Mincho Light J" pitchFamily="2"/>
                <a:cs typeface="Arial Unicode MS" pitchFamily="2"/>
              </a:rPr>
              <a:t>polation</a:t>
            </a:r>
            <a:endParaRPr lang="en-US" sz="3200" b="1" i="0" u="none" strike="noStrike" dirty="0">
              <a:ln>
                <a:noFill/>
              </a:ln>
              <a:solidFill>
                <a:srgbClr val="FFFFFF"/>
              </a:solidFill>
              <a:latin typeface="Helvetica" pitchFamily="34"/>
              <a:ea typeface="HG Mincho Light J" pitchFamily="2"/>
              <a:cs typeface="Arial Unicode MS" pitchFamily="2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6">
            <a:lum/>
            <a:alphaModFix/>
          </a:blip>
          <a:srcRect/>
          <a:stretch>
            <a:fillRect/>
          </a:stretch>
        </p:blipFill>
        <p:spPr>
          <a:xfrm>
            <a:off x="72000" y="72000"/>
            <a:ext cx="594000" cy="50148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1222389" y="4835219"/>
            <a:ext cx="241508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next = (</a:t>
            </a:r>
            <a:r>
              <a:rPr lang="en-US" sz="2000" b="1" dirty="0" err="1"/>
              <a:t>ip</a:t>
            </a:r>
            <a:r>
              <a:rPr lang="en-US" sz="2000" b="1" dirty="0"/>
              <a:t> + </a:t>
            </a:r>
            <a:r>
              <a:rPr lang="en-US" sz="2000" b="1" dirty="0" err="1"/>
              <a:t>jp</a:t>
            </a:r>
            <a:r>
              <a:rPr lang="en-US" sz="2000" b="1" dirty="0"/>
              <a:t>)%np</a:t>
            </a:r>
          </a:p>
          <a:p>
            <a:r>
              <a:rPr lang="en-US" sz="2000" b="1" dirty="0" err="1"/>
              <a:t>prev</a:t>
            </a:r>
            <a:r>
              <a:rPr lang="en-US" sz="2000" b="1" dirty="0"/>
              <a:t> = (</a:t>
            </a:r>
            <a:r>
              <a:rPr lang="en-US" sz="2000" b="1" dirty="0" err="1"/>
              <a:t>ip+np-jp</a:t>
            </a:r>
            <a:r>
              <a:rPr lang="en-US" sz="2000" b="1" dirty="0"/>
              <a:t>)%np</a:t>
            </a:r>
          </a:p>
          <a:p>
            <a:r>
              <a:rPr lang="en-US" sz="2000" b="1" dirty="0"/>
              <a:t>Send (next)</a:t>
            </a:r>
          </a:p>
          <a:p>
            <a:r>
              <a:rPr lang="en-US" sz="2000" b="1" dirty="0"/>
              <a:t>Receive (</a:t>
            </a:r>
            <a:r>
              <a:rPr lang="en-US" sz="2000" b="1" dirty="0" err="1"/>
              <a:t>prev</a:t>
            </a:r>
            <a:r>
              <a:rPr lang="en-US" sz="2000" b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5146854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4519448" y="3531476"/>
            <a:ext cx="5527381" cy="4002243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914036" y="557048"/>
            <a:ext cx="3169080" cy="522468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5111754" y="255926"/>
            <a:ext cx="3990205" cy="1354217"/>
          </a:xfrm>
        </p:spPr>
        <p:txBody>
          <a:bodyPr wrap="square">
            <a:spAutoFit/>
          </a:bodyPr>
          <a:lstStyle/>
          <a:p>
            <a:pPr lvl="0"/>
            <a:r>
              <a:rPr lang="en-US" b="1" dirty="0">
                <a:solidFill>
                  <a:srgbClr val="FFFFFF"/>
                </a:solidFill>
                <a:latin typeface="Courier" pitchFamily="49"/>
              </a:rPr>
              <a:t>Automatic coupling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997152" y="2254857"/>
            <a:ext cx="4378205" cy="47186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3200" b="1" i="0" u="none" strike="noStrike" dirty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Helvetica" pitchFamily="34"/>
                <a:ea typeface="HG Mincho Light J" pitchFamily="2"/>
                <a:cs typeface="Arial Unicode MS" pitchFamily="2"/>
              </a:rPr>
              <a:t>Flow in a bypass duct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72000" y="72000"/>
            <a:ext cx="594000" cy="501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6">
            <a:lum/>
            <a:alphaModFix/>
          </a:blip>
          <a:srcRect/>
          <a:stretch>
            <a:fillRect/>
          </a:stretch>
        </p:blipFill>
        <p:spPr>
          <a:xfrm>
            <a:off x="0" y="-1"/>
            <a:ext cx="4569650" cy="7533719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/>
          <p:cNvSpPr txBox="1"/>
          <p:nvPr/>
        </p:nvSpPr>
        <p:spPr>
          <a:xfrm>
            <a:off x="8051760" y="7099200"/>
            <a:ext cx="1965240" cy="43776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400" b="1" i="0" u="none" strike="noStrike" dirty="0">
                <a:ln>
                  <a:noFill/>
                </a:ln>
                <a:solidFill>
                  <a:srgbClr val="FFCC99"/>
                </a:solidFill>
                <a:latin typeface="Helvetica" pitchFamily="34"/>
                <a:ea typeface="HG Mincho Light J" pitchFamily="2"/>
                <a:cs typeface="Arial Unicode MS" pitchFamily="2"/>
              </a:rPr>
              <a:t>mulphys.com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14880" y="136800"/>
            <a:ext cx="6983640" cy="66204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4000" b="1" i="0" u="none" strike="noStrike">
                <a:ln>
                  <a:noFill/>
                </a:ln>
                <a:solidFill>
                  <a:srgbClr val="FFFFCC"/>
                </a:solidFill>
                <a:latin typeface="Nimbus Roman No9 L" pitchFamily="18"/>
                <a:ea typeface="HG Mincho Light J" pitchFamily="2"/>
                <a:cs typeface="Arial Unicode MS" pitchFamily="2"/>
              </a:rPr>
              <a:t>Remote simulation control GUI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638640" y="1082160"/>
            <a:ext cx="8856360" cy="584496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700124" y="6966180"/>
            <a:ext cx="5458937" cy="41293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800" b="1" dirty="0">
                <a:solidFill>
                  <a:srgbClr val="FFFFFF"/>
                </a:solidFill>
                <a:latin typeface="Helvetica" pitchFamily="34"/>
                <a:ea typeface="HG Mincho Light J" pitchFamily="2"/>
                <a:cs typeface="Arial Unicode MS" pitchFamily="2"/>
              </a:rPr>
              <a:t>Java Swing Client + </a:t>
            </a:r>
            <a:r>
              <a:rPr lang="en-US" sz="2800" b="1" dirty="0" err="1">
                <a:solidFill>
                  <a:srgbClr val="FFFFFF"/>
                </a:solidFill>
                <a:latin typeface="Helvetica" pitchFamily="34"/>
                <a:ea typeface="HG Mincho Light J" pitchFamily="2"/>
                <a:cs typeface="Arial Unicode MS" pitchFamily="2"/>
              </a:rPr>
              <a:t>ssh</a:t>
            </a:r>
            <a:r>
              <a:rPr lang="en-US" sz="2800" b="1" dirty="0">
                <a:solidFill>
                  <a:srgbClr val="FFFFFF"/>
                </a:solidFill>
                <a:latin typeface="Helvetica" pitchFamily="34"/>
                <a:ea typeface="HG Mincho Light J" pitchFamily="2"/>
                <a:cs typeface="Arial Unicode MS" pitchFamily="2"/>
              </a:rPr>
              <a:t> server</a:t>
            </a:r>
            <a:endParaRPr lang="en-US" sz="2800" b="1" i="0" u="none" strike="noStrike" dirty="0">
              <a:ln>
                <a:noFill/>
              </a:ln>
              <a:solidFill>
                <a:srgbClr val="FFFFFF"/>
              </a:solidFill>
              <a:latin typeface="Helvetica" pitchFamily="34"/>
              <a:ea typeface="HG Mincho Light J" pitchFamily="2"/>
              <a:cs typeface="Arial Unicode MS" pitchFamily="2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72000" y="72000"/>
            <a:ext cx="594000" cy="50148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8051760" y="7099200"/>
            <a:ext cx="1965240" cy="43776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400" b="1" i="0" u="none" strike="noStrike" dirty="0">
                <a:ln>
                  <a:noFill/>
                </a:ln>
                <a:solidFill>
                  <a:srgbClr val="FFCC99"/>
                </a:solidFill>
                <a:latin typeface="Helvetica" pitchFamily="34"/>
                <a:ea typeface="HG Mincho Light J" pitchFamily="2"/>
                <a:cs typeface="Arial Unicode MS" pitchFamily="2"/>
              </a:rPr>
              <a:t>mulphys.com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397880" y="15480"/>
            <a:ext cx="7587720" cy="1000440"/>
          </a:xfrm>
        </p:spPr>
        <p:txBody>
          <a:bodyPr>
            <a:spAutoFit/>
          </a:bodyPr>
          <a:lstStyle/>
          <a:p>
            <a:pPr lvl="0"/>
            <a:r>
              <a:rPr lang="en-US" sz="4800" dirty="0"/>
              <a:t>Models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37880" y="5771520"/>
            <a:ext cx="4682520" cy="48168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600"/>
            </a:pPr>
            <a:r>
              <a:rPr lang="en-US" sz="2600" b="1" i="0" u="none" strike="noStrike">
                <a:ln>
                  <a:noFill/>
                </a:ln>
                <a:solidFill>
                  <a:srgbClr val="FFFFCC"/>
                </a:solidFill>
                <a:latin typeface="Helvetica" pitchFamily="34"/>
                <a:ea typeface="HG Mincho Light J" pitchFamily="2"/>
                <a:cs typeface="Arial Unicode MS" pitchFamily="2"/>
              </a:rPr>
              <a:t>Particle-in-Cell Methods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53719" y="6308640"/>
            <a:ext cx="4330440" cy="48168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600"/>
            </a:pPr>
            <a:r>
              <a:rPr lang="en-US" sz="2600" b="1" i="0" u="none" strike="noStrike">
                <a:ln>
                  <a:noFill/>
                </a:ln>
                <a:solidFill>
                  <a:srgbClr val="FFFFCC"/>
                </a:solidFill>
                <a:latin typeface="Helvetica" pitchFamily="34"/>
                <a:ea typeface="HG Mincho Light J" pitchFamily="2"/>
                <a:cs typeface="Arial Unicode MS" pitchFamily="2"/>
              </a:rPr>
              <a:t>Monte-Carlo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95320" y="979560"/>
            <a:ext cx="7588080" cy="95148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600"/>
            </a:pPr>
            <a:r>
              <a:rPr lang="en-US" sz="2600" b="1" i="0" u="none" strike="noStrike">
                <a:ln>
                  <a:noFill/>
                </a:ln>
                <a:solidFill>
                  <a:srgbClr val="FFFFCC"/>
                </a:solidFill>
                <a:latin typeface="Helvetica" pitchFamily="34"/>
                <a:ea typeface="HG Mincho Light J" pitchFamily="2"/>
                <a:cs typeface="Arial Unicode MS" pitchFamily="2"/>
              </a:rPr>
              <a:t>Model is defined by the types of elements and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600"/>
            </a:pPr>
            <a:r>
              <a:rPr lang="en-US" sz="2600" b="1" i="0" u="none" strike="noStrike">
                <a:ln>
                  <a:noFill/>
                </a:ln>
                <a:solidFill>
                  <a:srgbClr val="FFFFCC"/>
                </a:solidFill>
                <a:latin typeface="Helvetica" pitchFamily="34"/>
                <a:ea typeface="HG Mincho Light J" pitchFamily="2"/>
                <a:cs typeface="Arial Unicode MS" pitchFamily="2"/>
              </a:rPr>
              <a:t>the law of Interaction between the elements.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89360" y="1980360"/>
            <a:ext cx="4506120" cy="65736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3600"/>
            </a:pPr>
            <a:r>
              <a:rPr lang="en-US" sz="3600" b="0" i="0" u="none" strike="noStrike" dirty="0">
                <a:ln>
                  <a:noFill/>
                </a:ln>
                <a:solidFill>
                  <a:srgbClr val="FFFFFF"/>
                </a:solidFill>
                <a:latin typeface="Helvetica" pitchFamily="34"/>
                <a:ea typeface="HG Mincho Light J" pitchFamily="2"/>
                <a:cs typeface="Arial Unicode MS" pitchFamily="2"/>
              </a:rPr>
              <a:t>Continuum problems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29320" y="4520520"/>
            <a:ext cx="4330440" cy="65736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3600"/>
            </a:pPr>
            <a:r>
              <a:rPr lang="en-US" sz="3600" b="0" i="0" u="none" strike="noStrike">
                <a:ln>
                  <a:noFill/>
                </a:ln>
                <a:solidFill>
                  <a:srgbClr val="FFFFFF"/>
                </a:solidFill>
                <a:latin typeface="Helvetica" pitchFamily="34"/>
                <a:ea typeface="HG Mincho Light J" pitchFamily="2"/>
                <a:cs typeface="Arial Unicode MS" pitchFamily="2"/>
              </a:rPr>
              <a:t>Discrete problems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42840" y="2807640"/>
            <a:ext cx="5487120" cy="48168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600"/>
            </a:pPr>
            <a:r>
              <a:rPr lang="en-US" sz="2600" b="1" i="0" u="none" strike="noStrike">
                <a:ln>
                  <a:noFill/>
                </a:ln>
                <a:solidFill>
                  <a:srgbClr val="FFFFCC"/>
                </a:solidFill>
                <a:latin typeface="Helvetica" pitchFamily="34"/>
                <a:ea typeface="HG Mincho Light J" pitchFamily="2"/>
                <a:cs typeface="Arial Unicode MS" pitchFamily="2"/>
              </a:rPr>
              <a:t>CFD: FD, CV, FEM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872000" y="3316679"/>
            <a:ext cx="5487120" cy="48168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600"/>
            </a:pPr>
            <a:r>
              <a:rPr lang="en-US" sz="2600" b="1" i="0" u="none" strike="noStrike">
                <a:ln>
                  <a:noFill/>
                </a:ln>
                <a:solidFill>
                  <a:srgbClr val="FFFFCC"/>
                </a:solidFill>
                <a:latin typeface="Helvetica" pitchFamily="34"/>
                <a:ea typeface="HG Mincho Light J" pitchFamily="2"/>
                <a:cs typeface="Arial Unicode MS" pitchFamily="2"/>
              </a:rPr>
              <a:t>Elasticity, Heat transfer: FEM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866959" y="3807360"/>
            <a:ext cx="4417199" cy="3833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600"/>
            </a:pPr>
            <a:r>
              <a:rPr lang="en-US" sz="2600" b="1" i="0" u="none" strike="noStrike" dirty="0">
                <a:ln>
                  <a:noFill/>
                </a:ln>
                <a:solidFill>
                  <a:srgbClr val="FFFFCC"/>
                </a:solidFill>
                <a:latin typeface="Helvetica" pitchFamily="34"/>
                <a:ea typeface="HG Mincho Light J" pitchFamily="2"/>
                <a:cs typeface="Arial Unicode MS" pitchFamily="2"/>
              </a:rPr>
              <a:t>Radiation: FD, FEM, (BEM)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917359" y="5203800"/>
            <a:ext cx="4937400" cy="48168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600"/>
            </a:pPr>
            <a:r>
              <a:rPr lang="en-US" sz="2600" b="1" i="0" u="none" strike="noStrike">
                <a:ln>
                  <a:noFill/>
                </a:ln>
                <a:solidFill>
                  <a:srgbClr val="FFFFCC"/>
                </a:solidFill>
                <a:latin typeface="Helvetica" pitchFamily="34"/>
                <a:ea typeface="HG Mincho Light J" pitchFamily="2"/>
                <a:cs typeface="Arial Unicode MS" pitchFamily="2"/>
              </a:rPr>
              <a:t>Lagrangian Particle Dynamics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72000" y="72000"/>
            <a:ext cx="594000" cy="50148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Box 12"/>
          <p:cNvSpPr txBox="1"/>
          <p:nvPr/>
        </p:nvSpPr>
        <p:spPr>
          <a:xfrm>
            <a:off x="8051760" y="7099200"/>
            <a:ext cx="1965240" cy="43776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400"/>
            </a:pPr>
            <a:r>
              <a:rPr lang="en-US" sz="2400" b="1" i="0" u="none" strike="noStrike">
                <a:ln>
                  <a:noFill/>
                </a:ln>
                <a:solidFill>
                  <a:srgbClr val="FFCC99"/>
                </a:solidFill>
                <a:latin typeface="Helvetica" pitchFamily="34"/>
                <a:ea typeface="HG Mincho Light J" pitchFamily="2"/>
                <a:cs typeface="Arial Unicode MS" pitchFamily="2"/>
              </a:rPr>
              <a:t>mulphys.com</a:t>
            </a:r>
          </a:p>
        </p:txBody>
      </p:sp>
      <p:sp>
        <p:nvSpPr>
          <p:cNvPr id="16" name="Straight Connector 15"/>
          <p:cNvSpPr/>
          <p:nvPr/>
        </p:nvSpPr>
        <p:spPr>
          <a:xfrm>
            <a:off x="6854760" y="1793520"/>
            <a:ext cx="922556" cy="608039"/>
          </a:xfrm>
          <a:prstGeom prst="line">
            <a:avLst/>
          </a:prstGeom>
          <a:noFill/>
          <a:ln w="76320">
            <a:solidFill>
              <a:srgbClr val="CCFF00"/>
            </a:solidFill>
            <a:prstDash val="solid"/>
            <a:tailEnd type="arrow"/>
          </a:ln>
        </p:spPr>
        <p:txBody>
          <a:bodyPr vert="horz" wrap="none" lIns="38160" tIns="38160" rIns="38160" bIns="38160" anchor="ctr" anchorCtr="1" compatLnSpc="0"/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2400" b="0" i="0" u="none" strike="noStrike">
              <a:ln>
                <a:noFill/>
              </a:ln>
              <a:solidFill>
                <a:srgbClr val="000000"/>
              </a:solidFill>
              <a:latin typeface="Nimbus Roman No9 L" pitchFamily="18"/>
              <a:ea typeface="HG Mincho Light J" pitchFamily="2"/>
              <a:cs typeface="Arial Unicode MS" pitchFamily="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777316" y="2328203"/>
            <a:ext cx="1154419" cy="530915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3600"/>
            </a:pPr>
            <a:r>
              <a:rPr lang="en-US" sz="3600" dirty="0">
                <a:solidFill>
                  <a:srgbClr val="FFFFFF"/>
                </a:solidFill>
                <a:latin typeface="Helvetica" pitchFamily="34"/>
                <a:ea typeface="HG Mincho Light J" pitchFamily="2"/>
                <a:cs typeface="Arial Unicode MS" pitchFamily="2"/>
              </a:rPr>
              <a:t>Class</a:t>
            </a:r>
            <a:endParaRPr lang="en-US" sz="3600" b="0" i="0" u="none" strike="noStrike" dirty="0">
              <a:ln>
                <a:noFill/>
              </a:ln>
              <a:solidFill>
                <a:srgbClr val="FFFFFF"/>
              </a:solidFill>
              <a:latin typeface="Helvetica" pitchFamily="34"/>
              <a:ea typeface="HG Mincho Light J" pitchFamily="2"/>
              <a:cs typeface="Arial Unicode MS" pitchFamily="2"/>
            </a:endParaRPr>
          </a:p>
        </p:txBody>
      </p:sp>
      <p:sp>
        <p:nvSpPr>
          <p:cNvPr id="18" name="Straight Connector 17"/>
          <p:cNvSpPr/>
          <p:nvPr/>
        </p:nvSpPr>
        <p:spPr>
          <a:xfrm>
            <a:off x="8525570" y="2895120"/>
            <a:ext cx="677424" cy="1393920"/>
          </a:xfrm>
          <a:prstGeom prst="line">
            <a:avLst/>
          </a:prstGeom>
          <a:noFill/>
          <a:ln w="76320">
            <a:solidFill>
              <a:srgbClr val="CCFF00"/>
            </a:solidFill>
            <a:prstDash val="solid"/>
            <a:tailEnd type="arrow"/>
          </a:ln>
        </p:spPr>
        <p:txBody>
          <a:bodyPr vert="horz" wrap="none" lIns="38160" tIns="38160" rIns="38160" bIns="38160" anchor="ctr" anchorCtr="1" compatLnSpc="0"/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2400" b="0" i="0" u="none" strike="noStrike">
              <a:ln>
                <a:noFill/>
              </a:ln>
              <a:solidFill>
                <a:srgbClr val="000000"/>
              </a:solidFill>
              <a:latin typeface="Nimbus Roman No9 L" pitchFamily="18"/>
              <a:ea typeface="HG Mincho Light J" pitchFamily="2"/>
              <a:cs typeface="Arial Unicode MS" pitchFamily="2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608143" y="4260244"/>
            <a:ext cx="1283300" cy="530915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3600"/>
            </a:pPr>
            <a:r>
              <a:rPr lang="en-US" sz="3600" dirty="0">
                <a:solidFill>
                  <a:srgbClr val="FFFFFF"/>
                </a:solidFill>
                <a:latin typeface="Helvetica" pitchFamily="34"/>
                <a:ea typeface="HG Mincho Light J" pitchFamily="2"/>
                <a:cs typeface="Arial Unicode MS" pitchFamily="2"/>
              </a:rPr>
              <a:t>Plugin</a:t>
            </a:r>
            <a:endParaRPr lang="en-US" sz="3600" b="0" i="0" u="none" strike="noStrike" dirty="0">
              <a:ln>
                <a:noFill/>
              </a:ln>
              <a:solidFill>
                <a:srgbClr val="FFFFFF"/>
              </a:solidFill>
              <a:latin typeface="Helvetica" pitchFamily="34"/>
              <a:ea typeface="HG Mincho Light J" pitchFamily="2"/>
              <a:cs typeface="Arial Unicode MS" pitchFamily="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397880" y="15480"/>
            <a:ext cx="7587720" cy="1000440"/>
          </a:xfrm>
        </p:spPr>
        <p:txBody>
          <a:bodyPr>
            <a:spAutoFit/>
          </a:bodyPr>
          <a:lstStyle/>
          <a:p>
            <a:pPr lvl="0"/>
            <a:r>
              <a:rPr lang="en-US" sz="4800" dirty="0"/>
              <a:t>Domains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051399" y="7099200"/>
            <a:ext cx="1965240" cy="43776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400"/>
            </a:pPr>
            <a:r>
              <a:rPr lang="en-US" sz="2400" b="1" i="0" u="none" strike="noStrike" dirty="0">
                <a:ln>
                  <a:noFill/>
                </a:ln>
                <a:solidFill>
                  <a:srgbClr val="FFCC99"/>
                </a:solidFill>
                <a:latin typeface="Helvetica" pitchFamily="34"/>
                <a:ea typeface="HG Mincho Light J" pitchFamily="2"/>
                <a:cs typeface="Arial Unicode MS" pitchFamily="2"/>
              </a:rPr>
              <a:t>mulphys.com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54199" y="1197000"/>
            <a:ext cx="8385840" cy="65736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3600"/>
            </a:pPr>
            <a:r>
              <a:rPr lang="en-US" sz="3600" b="0" i="0" u="none" strike="noStrike">
                <a:ln>
                  <a:noFill/>
                </a:ln>
                <a:solidFill>
                  <a:srgbClr val="FFFFFF"/>
                </a:solidFill>
                <a:latin typeface="Helvetica" pitchFamily="34"/>
                <a:ea typeface="HG Mincho Light J" pitchFamily="2"/>
                <a:cs typeface="Arial Unicode MS" pitchFamily="2"/>
              </a:rPr>
              <a:t>Collection of elements of the same model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91065" y="2948575"/>
            <a:ext cx="5487120" cy="48168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600"/>
            </a:pPr>
            <a:r>
              <a:rPr lang="en-US" sz="2600" b="1" i="0" u="none" strike="noStrike" dirty="0">
                <a:ln>
                  <a:noFill/>
                </a:ln>
                <a:solidFill>
                  <a:srgbClr val="00FFFF"/>
                </a:solidFill>
                <a:latin typeface="Helvetica" pitchFamily="34"/>
                <a:ea typeface="HG Mincho Light J" pitchFamily="2"/>
                <a:cs typeface="Arial Unicode MS" pitchFamily="2"/>
              </a:rPr>
              <a:t>Moving boundaries and domains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062025" y="3475255"/>
            <a:ext cx="5432400" cy="95148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600"/>
            </a:pPr>
            <a:r>
              <a:rPr lang="en-US" sz="2600" b="1" i="0" u="none" strike="noStrike" dirty="0">
                <a:ln>
                  <a:noFill/>
                </a:ln>
                <a:solidFill>
                  <a:srgbClr val="FFCC99"/>
                </a:solidFill>
                <a:latin typeface="Helvetica" pitchFamily="34"/>
                <a:ea typeface="HG Mincho Light J" pitchFamily="2"/>
                <a:cs typeface="Arial Unicode MS" pitchFamily="2"/>
              </a:rPr>
              <a:t>By model: solution to PDE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600"/>
            </a:pPr>
            <a:r>
              <a:rPr lang="en-US" sz="2600" b="1" i="0" u="none" strike="noStrike" dirty="0">
                <a:ln>
                  <a:noFill/>
                </a:ln>
                <a:solidFill>
                  <a:srgbClr val="FFCC99"/>
                </a:solidFill>
                <a:latin typeface="Helvetica" pitchFamily="34"/>
                <a:ea typeface="HG Mincho Light J" pitchFamily="2"/>
                <a:cs typeface="Arial Unicode MS" pitchFamily="2"/>
              </a:rPr>
              <a:t>By scenario: prescribed motion 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72000" y="72000"/>
            <a:ext cx="594000" cy="50148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1491065" y="4568575"/>
            <a:ext cx="5487120" cy="48168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600"/>
            </a:pPr>
            <a:r>
              <a:rPr lang="en-US" sz="2600" b="1" i="0" u="none" strike="noStrike">
                <a:ln>
                  <a:noFill/>
                </a:ln>
                <a:solidFill>
                  <a:srgbClr val="00FFFF"/>
                </a:solidFill>
                <a:latin typeface="Helvetica" pitchFamily="34"/>
                <a:ea typeface="HG Mincho Light J" pitchFamily="2"/>
                <a:cs typeface="Arial Unicode MS" pitchFamily="2"/>
              </a:rPr>
              <a:t>Changing geometry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062025" y="5095255"/>
            <a:ext cx="7170874" cy="766748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600"/>
            </a:pPr>
            <a:r>
              <a:rPr lang="en-US" sz="2600" b="1" i="0" u="none" strike="noStrike" dirty="0">
                <a:ln>
                  <a:noFill/>
                </a:ln>
                <a:solidFill>
                  <a:srgbClr val="FFCC99"/>
                </a:solidFill>
                <a:latin typeface="Helvetica" pitchFamily="34"/>
                <a:ea typeface="HG Mincho Light J" pitchFamily="2"/>
                <a:cs typeface="Arial Unicode MS" pitchFamily="2"/>
              </a:rPr>
              <a:t>By model: solution to system dynamics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600"/>
            </a:pPr>
            <a:r>
              <a:rPr lang="en-US" sz="2600" b="1" i="0" u="none" strike="noStrike" dirty="0">
                <a:ln>
                  <a:noFill/>
                </a:ln>
                <a:solidFill>
                  <a:srgbClr val="FFCC99"/>
                </a:solidFill>
                <a:latin typeface="Helvetica" pitchFamily="34"/>
                <a:ea typeface="HG Mincho Light J" pitchFamily="2"/>
                <a:cs typeface="Arial Unicode MS" pitchFamily="2"/>
              </a:rPr>
              <a:t>By user: geometry creation, mesh generation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471245" y="1879066"/>
            <a:ext cx="7562774" cy="76674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Ctr="0" compatLnSpc="0">
            <a:spAutoFit/>
          </a:bodyPr>
          <a:lstStyle/>
          <a:p>
            <a:pPr lvl="0" hangingPunct="0">
              <a:defRPr sz="2600"/>
            </a:pPr>
            <a:r>
              <a:rPr lang="en-US" sz="2600" b="1" dirty="0">
                <a:solidFill>
                  <a:srgbClr val="FFFFCC"/>
                </a:solidFill>
                <a:latin typeface="Helvetica" pitchFamily="34"/>
                <a:ea typeface="HG Mincho Light J" pitchFamily="2"/>
                <a:cs typeface="Arial Unicode MS" pitchFamily="2"/>
              </a:rPr>
              <a:t>C</a:t>
            </a:r>
            <a:r>
              <a:rPr lang="en-US" sz="2600" b="1" i="0" u="none" strike="noStrike" dirty="0">
                <a:ln>
                  <a:noFill/>
                </a:ln>
                <a:solidFill>
                  <a:srgbClr val="FFFFCC"/>
                </a:solidFill>
                <a:latin typeface="Helvetica" pitchFamily="34"/>
                <a:ea typeface="HG Mincho Light J" pitchFamily="2"/>
                <a:cs typeface="Arial Unicode MS" pitchFamily="2"/>
              </a:rPr>
              <a:t>hanges in shape and topology </a:t>
            </a:r>
            <a:r>
              <a:rPr lang="en-US" sz="2600" b="1" dirty="0">
                <a:solidFill>
                  <a:srgbClr val="FFFFCC"/>
                </a:solidFill>
                <a:latin typeface="Helvetica" pitchFamily="34"/>
                <a:ea typeface="HG Mincho Light J" pitchFamily="2"/>
                <a:cs typeface="Arial Unicode MS" pitchFamily="2"/>
              </a:rPr>
              <a:t>are given by the user or determined </a:t>
            </a:r>
            <a:r>
              <a:rPr lang="en-US" sz="2600" b="1" i="0" u="none" strike="noStrike" dirty="0">
                <a:ln>
                  <a:noFill/>
                </a:ln>
                <a:solidFill>
                  <a:srgbClr val="FFFFCC"/>
                </a:solidFill>
                <a:latin typeface="Helvetica" pitchFamily="34"/>
                <a:ea typeface="HG Mincho Light J" pitchFamily="2"/>
                <a:cs typeface="Arial Unicode MS" pitchFamily="2"/>
              </a:rPr>
              <a:t>by the law of motion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880862" y="6413401"/>
            <a:ext cx="6132513" cy="383375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600"/>
            </a:pPr>
            <a:r>
              <a:rPr lang="en-US" sz="2600" b="1" dirty="0">
                <a:solidFill>
                  <a:srgbClr val="FFFFCC"/>
                </a:solidFill>
                <a:latin typeface="Helvetica" pitchFamily="34"/>
                <a:ea typeface="HG Mincho Light J" pitchFamily="2"/>
                <a:cs typeface="Arial Unicode MS" pitchFamily="2"/>
              </a:rPr>
              <a:t>Mesh</a:t>
            </a:r>
            <a:r>
              <a:rPr lang="en-US" sz="2600" b="1" i="0" u="none" strike="noStrike" dirty="0">
                <a:ln>
                  <a:noFill/>
                </a:ln>
                <a:solidFill>
                  <a:srgbClr val="FFFFCC"/>
                </a:solidFill>
                <a:latin typeface="Helvetica" pitchFamily="34"/>
                <a:ea typeface="HG Mincho Light J" pitchFamily="2"/>
                <a:cs typeface="Arial Unicode MS" pitchFamily="2"/>
              </a:rPr>
              <a:t> generator is just another model !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72000" y="72000"/>
            <a:ext cx="594000" cy="50148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475140" y="6331475"/>
            <a:ext cx="2734896" cy="76674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Ctr="0" compatLnSpc="0">
            <a:spAutoFit/>
          </a:bodyPr>
          <a:lstStyle/>
          <a:p>
            <a:pPr marR="0" lvl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2600"/>
            </a:pPr>
            <a:r>
              <a:rPr lang="en-US" sz="2600" b="1" dirty="0">
                <a:solidFill>
                  <a:srgbClr val="FFCC99"/>
                </a:solidFill>
                <a:latin typeface="Helvetica" pitchFamily="34"/>
                <a:ea typeface="HG Mincho Light J" pitchFamily="2"/>
                <a:cs typeface="Arial Unicode MS" pitchFamily="2"/>
              </a:rPr>
              <a:t>Applies solvers to a domain</a:t>
            </a:r>
            <a:endParaRPr lang="en-US" sz="2600" b="1" i="0" u="none" strike="noStrike" dirty="0">
              <a:ln>
                <a:noFill/>
              </a:ln>
              <a:solidFill>
                <a:srgbClr val="FFCC99"/>
              </a:solidFill>
              <a:latin typeface="Helvetica" pitchFamily="34"/>
              <a:ea typeface="HG Mincho Light J" pitchFamily="2"/>
              <a:cs typeface="Arial Unicode MS" pitchFamily="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9469" y="5801570"/>
            <a:ext cx="1037272" cy="412934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600"/>
            </a:pPr>
            <a:r>
              <a:rPr lang="en-US" sz="2800" b="1" i="0" u="none" strike="noStrike" dirty="0">
                <a:ln>
                  <a:noFill/>
                </a:ln>
                <a:solidFill>
                  <a:srgbClr val="00FFFF"/>
                </a:solidFill>
                <a:latin typeface="Helvetica" pitchFamily="34"/>
                <a:ea typeface="HG Mincho Light J" pitchFamily="2"/>
                <a:cs typeface="Arial Unicode MS" pitchFamily="2"/>
              </a:rPr>
              <a:t>Model</a:t>
            </a:r>
            <a:endParaRPr lang="en-US" sz="2600" b="1" i="0" u="none" strike="noStrike" dirty="0">
              <a:ln>
                <a:noFill/>
              </a:ln>
              <a:solidFill>
                <a:srgbClr val="00FFFF"/>
              </a:solidFill>
              <a:latin typeface="Helvetica" pitchFamily="34"/>
              <a:ea typeface="HG Mincho Light J" pitchFamily="2"/>
              <a:cs typeface="Arial Unicode MS" pitchFamily="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2930" y="3937235"/>
            <a:ext cx="1316707" cy="412934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600"/>
            </a:pPr>
            <a:r>
              <a:rPr lang="en-US" sz="2800" b="1" dirty="0">
                <a:solidFill>
                  <a:srgbClr val="00FFFF"/>
                </a:solidFill>
                <a:latin typeface="Helvetica" pitchFamily="34"/>
                <a:ea typeface="HG Mincho Light J" pitchFamily="2"/>
                <a:cs typeface="Arial Unicode MS" pitchFamily="2"/>
              </a:rPr>
              <a:t>Domain</a:t>
            </a:r>
            <a:endParaRPr lang="en-US" sz="2600" b="1" i="0" u="none" strike="noStrike" dirty="0">
              <a:ln>
                <a:noFill/>
              </a:ln>
              <a:solidFill>
                <a:srgbClr val="00FFFF"/>
              </a:solidFill>
              <a:latin typeface="Helvetica" pitchFamily="34"/>
              <a:ea typeface="HG Mincho Light J" pitchFamily="2"/>
              <a:cs typeface="Arial Unicode MS" pitchFamily="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2426" y="4427885"/>
            <a:ext cx="2818979" cy="115012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Ctr="0" compatLnSpc="0">
            <a:spAutoFit/>
          </a:bodyPr>
          <a:lstStyle/>
          <a:p>
            <a:pPr marR="0" lvl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2600"/>
            </a:pPr>
            <a:r>
              <a:rPr lang="en-US" sz="2600" b="1" i="0" u="none" strike="noStrike" dirty="0">
                <a:ln>
                  <a:noFill/>
                </a:ln>
                <a:solidFill>
                  <a:srgbClr val="FFCC99"/>
                </a:solidFill>
                <a:latin typeface="Helvetica" pitchFamily="34"/>
                <a:ea typeface="HG Mincho Light J" pitchFamily="2"/>
                <a:cs typeface="Arial Unicode MS" pitchFamily="2"/>
              </a:rPr>
              <a:t>Model instance +</a:t>
            </a:r>
          </a:p>
          <a:p>
            <a:pPr marR="0" lvl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2600"/>
            </a:pPr>
            <a:r>
              <a:rPr lang="en-US" sz="2600" b="1" dirty="0">
                <a:solidFill>
                  <a:srgbClr val="FFCC99"/>
                </a:solidFill>
                <a:latin typeface="Helvetica" pitchFamily="34"/>
                <a:ea typeface="HG Mincho Light J" pitchFamily="2"/>
                <a:cs typeface="Arial Unicode MS" pitchFamily="2"/>
              </a:rPr>
              <a:t>Collection of elements</a:t>
            </a:r>
            <a:endParaRPr lang="en-US" sz="2600" b="1" i="0" u="none" strike="noStrike" dirty="0">
              <a:ln>
                <a:noFill/>
              </a:ln>
              <a:solidFill>
                <a:srgbClr val="FFCC99"/>
              </a:solidFill>
              <a:latin typeface="Helvetica" pitchFamily="34"/>
              <a:ea typeface="HG Mincho Light J" pitchFamily="2"/>
              <a:cs typeface="Arial Unicode MS" pitchFamily="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38604" y="2173184"/>
            <a:ext cx="1097673" cy="412934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600"/>
            </a:pPr>
            <a:r>
              <a:rPr lang="en-US" sz="2800" b="1" dirty="0">
                <a:solidFill>
                  <a:srgbClr val="00FFFF"/>
                </a:solidFill>
                <a:latin typeface="Helvetica" pitchFamily="34"/>
                <a:ea typeface="HG Mincho Light J" pitchFamily="2"/>
                <a:cs typeface="Arial Unicode MS" pitchFamily="2"/>
              </a:rPr>
              <a:t>Solver</a:t>
            </a:r>
            <a:endParaRPr lang="en-US" sz="2600" b="1" i="0" u="none" strike="noStrike" dirty="0">
              <a:ln>
                <a:noFill/>
              </a:ln>
              <a:solidFill>
                <a:srgbClr val="00FFFF"/>
              </a:solidFill>
              <a:latin typeface="Helvetica" pitchFamily="34"/>
              <a:ea typeface="HG Mincho Light J" pitchFamily="2"/>
              <a:cs typeface="Arial Unicode MS" pitchFamily="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04885" y="2636871"/>
            <a:ext cx="2782391" cy="115012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Ctr="0" compatLnSpc="0">
            <a:spAutoFit/>
          </a:bodyPr>
          <a:lstStyle/>
          <a:p>
            <a:pPr marR="0" lvl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2600"/>
            </a:pPr>
            <a:r>
              <a:rPr lang="en-US" sz="2600" b="1" i="0" u="none" strike="noStrike" dirty="0">
                <a:ln>
                  <a:noFill/>
                </a:ln>
                <a:solidFill>
                  <a:srgbClr val="FFCC99"/>
                </a:solidFill>
                <a:latin typeface="Helvetica" pitchFamily="34"/>
                <a:ea typeface="HG Mincho Light J" pitchFamily="2"/>
                <a:cs typeface="Arial Unicode MS" pitchFamily="2"/>
              </a:rPr>
              <a:t>Implements physics </a:t>
            </a:r>
            <a:r>
              <a:rPr lang="en-US" sz="2600" b="1" dirty="0">
                <a:solidFill>
                  <a:srgbClr val="FFCC99"/>
                </a:solidFill>
                <a:latin typeface="Helvetica" pitchFamily="34"/>
                <a:ea typeface="HG Mincho Light J" pitchFamily="2"/>
                <a:cs typeface="Arial Unicode MS" pitchFamily="2"/>
              </a:rPr>
              <a:t>for</a:t>
            </a:r>
            <a:r>
              <a:rPr lang="en-US" sz="2600" b="1" i="0" u="none" strike="noStrike" dirty="0">
                <a:ln>
                  <a:noFill/>
                </a:ln>
                <a:solidFill>
                  <a:srgbClr val="FFCC99"/>
                </a:solidFill>
                <a:latin typeface="Helvetica" pitchFamily="34"/>
                <a:ea typeface="HG Mincho Light J" pitchFamily="2"/>
                <a:cs typeface="Arial Unicode MS" pitchFamily="2"/>
              </a:rPr>
              <a:t> a set of elements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7823" y="1581686"/>
            <a:ext cx="6772940" cy="595274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8051399" y="7099200"/>
            <a:ext cx="1984005" cy="353879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400"/>
            </a:pPr>
            <a:r>
              <a:rPr lang="en-US" sz="2400" b="1" i="0" u="none" strike="noStrike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latin typeface="Helvetica" pitchFamily="34"/>
                <a:ea typeface="HG Mincho Light J" pitchFamily="2"/>
                <a:cs typeface="Arial Unicode MS" pitchFamily="2"/>
              </a:rPr>
              <a:t>mulphys.com</a:t>
            </a: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1553524" y="19904"/>
            <a:ext cx="7587720" cy="73866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spAutoFit/>
          </a:bodyPr>
          <a:lstStyle>
            <a:lvl1pPr algn="ctr" rtl="0" hangingPunct="0">
              <a:tabLst/>
              <a:defRPr lang="en-US" sz="4400" b="0" i="0" u="none" strike="noStrike">
                <a:ln>
                  <a:noFill/>
                </a:ln>
                <a:solidFill>
                  <a:srgbClr val="FFFFCC"/>
                </a:solidFill>
                <a:latin typeface="Helvetica" pitchFamily="34"/>
                <a:cs typeface="Arial Unicode MS" pitchFamily="2"/>
              </a:defRPr>
            </a:lvl1pPr>
          </a:lstStyle>
          <a:p>
            <a:r>
              <a:rPr lang="en-US" sz="4800" kern="0" dirty="0"/>
              <a:t>Single Physics Paradigm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78772" y="717458"/>
            <a:ext cx="1396793" cy="412934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600"/>
            </a:pPr>
            <a:r>
              <a:rPr lang="en-US" sz="2800" b="1" dirty="0">
                <a:solidFill>
                  <a:srgbClr val="00FFFF"/>
                </a:solidFill>
                <a:latin typeface="Helvetica" pitchFamily="34"/>
                <a:ea typeface="HG Mincho Light J" pitchFamily="2"/>
                <a:cs typeface="Arial Unicode MS" pitchFamily="2"/>
              </a:rPr>
              <a:t>Element</a:t>
            </a:r>
            <a:endParaRPr lang="en-US" sz="2600" b="1" i="0" u="none" strike="noStrike" dirty="0">
              <a:ln>
                <a:noFill/>
              </a:ln>
              <a:solidFill>
                <a:srgbClr val="00FFFF"/>
              </a:solidFill>
              <a:latin typeface="Helvetica" pitchFamily="34"/>
              <a:ea typeface="HG Mincho Light J" pitchFamily="2"/>
              <a:cs typeface="Arial Unicode MS" pitchFamily="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25461" y="1228738"/>
            <a:ext cx="2239079" cy="76674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Ctr="0" compatLnSpc="0">
            <a:spAutoFit/>
          </a:bodyPr>
          <a:lstStyle/>
          <a:p>
            <a:pPr marR="0" lvl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2600"/>
            </a:pPr>
            <a:r>
              <a:rPr lang="en-US" sz="2600" b="1" dirty="0">
                <a:solidFill>
                  <a:srgbClr val="FFCC99"/>
                </a:solidFill>
                <a:latin typeface="Helvetica" pitchFamily="34"/>
                <a:ea typeface="HG Mincho Light J" pitchFamily="2"/>
                <a:cs typeface="Arial Unicode MS" pitchFamily="2"/>
              </a:rPr>
              <a:t>Container for variables</a:t>
            </a:r>
            <a:endParaRPr lang="en-US" sz="2600" b="1" i="0" u="none" strike="noStrike" dirty="0">
              <a:ln>
                <a:noFill/>
              </a:ln>
              <a:solidFill>
                <a:srgbClr val="FFCC99"/>
              </a:solidFill>
              <a:latin typeface="Helvetica" pitchFamily="34"/>
              <a:ea typeface="HG Mincho Light J" pitchFamily="2"/>
              <a:cs typeface="Arial Unicode MS" pitchFamily="2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764388" y="943191"/>
            <a:ext cx="5612713" cy="3833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Ctr="0" compatLnSpc="0">
            <a:spAutoFit/>
          </a:bodyPr>
          <a:lstStyle/>
          <a:p>
            <a:pPr marR="0" lvl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2600"/>
            </a:pPr>
            <a:r>
              <a:rPr lang="en-US" sz="2600" b="1" dirty="0">
                <a:solidFill>
                  <a:srgbClr val="FFCC99"/>
                </a:solidFill>
                <a:latin typeface="Helvetica" pitchFamily="34"/>
                <a:ea typeface="HG Mincho Light J" pitchFamily="2"/>
                <a:cs typeface="Arial Unicode MS" pitchFamily="2"/>
              </a:rPr>
              <a:t>Good for tightly coupled physics</a:t>
            </a:r>
            <a:endParaRPr lang="en-US" sz="2600" b="1" i="0" u="none" strike="noStrike" dirty="0">
              <a:ln>
                <a:noFill/>
              </a:ln>
              <a:solidFill>
                <a:srgbClr val="FFCC99"/>
              </a:solidFill>
              <a:latin typeface="Helvetica" pitchFamily="34"/>
              <a:ea typeface="HG Mincho Light J" pitchFamily="2"/>
              <a:cs typeface="Arial Unicode MS" pitchFamily="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8199" y="4445736"/>
            <a:ext cx="2649380" cy="766748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600" b="1" i="0" u="none" strike="noStrike" dirty="0">
                <a:ln>
                  <a:noFill/>
                </a:ln>
                <a:solidFill>
                  <a:srgbClr val="FFFFCC"/>
                </a:solidFill>
                <a:latin typeface="Helvetica" pitchFamily="34"/>
                <a:ea typeface="HG Mincho Light J" pitchFamily="2"/>
                <a:cs typeface="Arial Unicode MS" pitchFamily="2"/>
              </a:rPr>
              <a:t>Many models for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600" b="1" i="0" u="none" strike="noStrike" dirty="0">
                <a:ln>
                  <a:noFill/>
                </a:ln>
                <a:solidFill>
                  <a:srgbClr val="FFFFCC"/>
                </a:solidFill>
                <a:latin typeface="Helvetica" pitchFamily="34"/>
                <a:ea typeface="HG Mincho Light J" pitchFamily="2"/>
                <a:cs typeface="Arial Unicode MS" pitchFamily="2"/>
              </a:rPr>
              <a:t>one component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78199" y="5458032"/>
            <a:ext cx="2927212" cy="766748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600" b="1" i="0" u="none" strike="noStrike" dirty="0">
                <a:ln>
                  <a:noFill/>
                </a:ln>
                <a:solidFill>
                  <a:srgbClr val="FFFFCC"/>
                </a:solidFill>
                <a:latin typeface="Helvetica" pitchFamily="34"/>
                <a:ea typeface="HG Mincho Light J" pitchFamily="2"/>
                <a:cs typeface="Arial Unicode MS" pitchFamily="2"/>
              </a:rPr>
              <a:t>One domain for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600" b="1" i="0" u="none" strike="noStrike" dirty="0">
                <a:ln>
                  <a:noFill/>
                </a:ln>
                <a:solidFill>
                  <a:srgbClr val="FFFFCC"/>
                </a:solidFill>
                <a:latin typeface="Helvetica" pitchFamily="34"/>
                <a:ea typeface="HG Mincho Light J" pitchFamily="2"/>
                <a:cs typeface="Arial Unicode MS" pitchFamily="2"/>
              </a:rPr>
              <a:t>each component 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78199" y="6470328"/>
            <a:ext cx="2927661" cy="766748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600" b="1" i="0" u="none" strike="noStrike" dirty="0">
                <a:ln>
                  <a:noFill/>
                </a:ln>
                <a:solidFill>
                  <a:srgbClr val="FFFFCC"/>
                </a:solidFill>
                <a:latin typeface="Helvetica" pitchFamily="34"/>
                <a:ea typeface="HG Mincho Light J" pitchFamily="2"/>
                <a:cs typeface="Arial Unicode MS" pitchFamily="2"/>
              </a:rPr>
              <a:t>Many elements for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600" b="1" i="0" u="none" strike="noStrike" dirty="0">
                <a:ln>
                  <a:noFill/>
                </a:ln>
                <a:solidFill>
                  <a:srgbClr val="FFFFCC"/>
                </a:solidFill>
                <a:latin typeface="Helvetica" pitchFamily="34"/>
                <a:ea typeface="HG Mincho Light J" pitchFamily="2"/>
                <a:cs typeface="Arial Unicode MS" pitchFamily="2"/>
              </a:rPr>
              <a:t>one component 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051760" y="7099200"/>
            <a:ext cx="1965240" cy="43776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400" b="1" i="0" u="none" strike="noStrike">
                <a:ln>
                  <a:noFill/>
                </a:ln>
                <a:solidFill>
                  <a:srgbClr val="FFCC99"/>
                </a:solidFill>
                <a:latin typeface="Helvetica" pitchFamily="34"/>
                <a:ea typeface="HG Mincho Light J" pitchFamily="2"/>
                <a:cs typeface="Arial Unicode MS" pitchFamily="2"/>
              </a:rPr>
              <a:t>mulphys.com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4824000" y="880200"/>
            <a:ext cx="4638960" cy="607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72000" y="72000"/>
            <a:ext cx="594000" cy="50148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1553524" y="19904"/>
            <a:ext cx="7587720" cy="73866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spAutoFit/>
          </a:bodyPr>
          <a:lstStyle>
            <a:lvl1pPr algn="ctr" rtl="0" hangingPunct="0">
              <a:tabLst/>
              <a:defRPr lang="en-US" sz="4400" b="0" i="0" u="none" strike="noStrike">
                <a:ln>
                  <a:noFill/>
                </a:ln>
                <a:solidFill>
                  <a:srgbClr val="FFFFCC"/>
                </a:solidFill>
                <a:latin typeface="Helvetica" pitchFamily="34"/>
                <a:cs typeface="Arial Unicode MS" pitchFamily="2"/>
              </a:defRPr>
            </a:lvl1pPr>
          </a:lstStyle>
          <a:p>
            <a:r>
              <a:rPr lang="en-US" sz="4800" kern="0" dirty="0"/>
              <a:t>Multi-Physics Paradigm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01848" y="1497455"/>
            <a:ext cx="4025771" cy="141551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Ctr="0" compatLnSpc="0">
            <a:spAutoFit/>
          </a:bodyPr>
          <a:lstStyle/>
          <a:p>
            <a:pPr marR="0" lvl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2600"/>
            </a:pPr>
            <a:r>
              <a:rPr lang="en-US" sz="2400" b="1" dirty="0">
                <a:solidFill>
                  <a:srgbClr val="FFCC99"/>
                </a:solidFill>
                <a:latin typeface="Helvetica" pitchFamily="34"/>
                <a:ea typeface="HG Mincho Light J" pitchFamily="2"/>
                <a:cs typeface="Arial Unicode MS" pitchFamily="2"/>
              </a:rPr>
              <a:t>Good when a domain can have multiple loosely coupled physics with different time-scales</a:t>
            </a:r>
            <a:endParaRPr lang="en-US" sz="2400" b="1" i="0" u="none" strike="noStrike" dirty="0">
              <a:ln>
                <a:noFill/>
              </a:ln>
              <a:solidFill>
                <a:srgbClr val="FFCC99"/>
              </a:solidFill>
              <a:latin typeface="Helvetica" pitchFamily="34"/>
              <a:ea typeface="HG Mincho Light J" pitchFamily="2"/>
              <a:cs typeface="Arial Unicode MS" pitchFamily="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9000" y="936324"/>
            <a:ext cx="4835298" cy="3833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600" b="1" i="0" u="none" strike="noStrike" dirty="0">
                <a:ln>
                  <a:noFill/>
                </a:ln>
                <a:solidFill>
                  <a:srgbClr val="FFFFCC"/>
                </a:solidFill>
                <a:latin typeface="Helvetica" pitchFamily="34"/>
                <a:ea typeface="HG Mincho Light J" pitchFamily="2"/>
                <a:cs typeface="Arial Unicode MS" pitchFamily="2"/>
              </a:rPr>
              <a:t>Many models for one domain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69000" y="3283917"/>
            <a:ext cx="4455000" cy="82586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600"/>
            </a:pPr>
            <a:r>
              <a:rPr lang="en-US" sz="2800" b="1" dirty="0">
                <a:solidFill>
                  <a:srgbClr val="00FFFF"/>
                </a:solidFill>
                <a:latin typeface="Helvetica" pitchFamily="34"/>
                <a:ea typeface="HG Mincho Light J" pitchFamily="2"/>
                <a:cs typeface="Arial Unicode MS" pitchFamily="2"/>
              </a:rPr>
              <a:t>Multi-physics domain is a physical component</a:t>
            </a:r>
            <a:endParaRPr lang="en-US" sz="2600" b="1" i="0" u="none" strike="noStrike" dirty="0">
              <a:ln>
                <a:noFill/>
              </a:ln>
              <a:solidFill>
                <a:srgbClr val="00FFFF"/>
              </a:solidFill>
              <a:latin typeface="Helvetica" pitchFamily="34"/>
              <a:ea typeface="HG Mincho Light J" pitchFamily="2"/>
              <a:cs typeface="Arial Unicode MS" pitchFamily="2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 noGrp="1"/>
          </p:cNvSpPr>
          <p:nvPr>
            <p:ph type="title" idx="4294967295"/>
          </p:nvPr>
        </p:nvSpPr>
        <p:spPr>
          <a:xfrm>
            <a:off x="883439" y="119367"/>
            <a:ext cx="7257960" cy="738664"/>
          </a:xfrm>
        </p:spPr>
        <p:txBody>
          <a:bodyPr>
            <a:spAutoFit/>
          </a:bodyPr>
          <a:lstStyle/>
          <a:p>
            <a:pPr lvl="0"/>
            <a:r>
              <a:rPr lang="en-US" sz="4800" dirty="0"/>
              <a:t>Execution Sequence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77840" y="1051153"/>
            <a:ext cx="6758280" cy="65736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3600" b="0" i="0" u="none" strike="noStrike" dirty="0">
                <a:ln>
                  <a:noFill/>
                </a:ln>
                <a:solidFill>
                  <a:srgbClr val="FFFFFF"/>
                </a:solidFill>
                <a:latin typeface="Helvetica" pitchFamily="34"/>
                <a:ea typeface="HG Mincho Light J" pitchFamily="2"/>
                <a:cs typeface="Arial Unicode MS" pitchFamily="2"/>
              </a:rPr>
              <a:t>Model-by-model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72942" y="1796326"/>
            <a:ext cx="8022389" cy="383375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600" b="1" i="0" u="none" strike="noStrike" dirty="0">
                <a:ln>
                  <a:noFill/>
                </a:ln>
                <a:solidFill>
                  <a:srgbClr val="FFFFCC"/>
                </a:solidFill>
                <a:latin typeface="Helvetica" pitchFamily="34"/>
                <a:ea typeface="HG Mincho Light J" pitchFamily="2"/>
                <a:cs typeface="Arial Unicode MS" pitchFamily="2"/>
              </a:rPr>
              <a:t>Loosely coupled </a:t>
            </a:r>
            <a:r>
              <a:rPr lang="en-US" sz="2600" b="1" dirty="0">
                <a:solidFill>
                  <a:srgbClr val="FFFFCC"/>
                </a:solidFill>
                <a:latin typeface="Helvetica" pitchFamily="34"/>
                <a:ea typeface="HG Mincho Light J" pitchFamily="2"/>
                <a:cs typeface="Arial Unicode MS" pitchFamily="2"/>
              </a:rPr>
              <a:t>physics within the same domain</a:t>
            </a:r>
            <a:r>
              <a:rPr lang="en-US" sz="2600" b="1" i="0" u="none" strike="noStrike" dirty="0">
                <a:ln>
                  <a:noFill/>
                </a:ln>
                <a:solidFill>
                  <a:srgbClr val="FFFFCC"/>
                </a:solidFill>
                <a:latin typeface="Helvetica" pitchFamily="34"/>
                <a:ea typeface="HG Mincho Light J" pitchFamily="2"/>
                <a:cs typeface="Arial Unicode MS" pitchFamily="2"/>
              </a:rPr>
              <a:t>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72942" y="4681284"/>
            <a:ext cx="4186915" cy="383375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600" b="1" i="0" u="none" strike="noStrike" dirty="0">
                <a:ln>
                  <a:noFill/>
                </a:ln>
                <a:solidFill>
                  <a:srgbClr val="FFFFCC"/>
                </a:solidFill>
                <a:latin typeface="Helvetica" pitchFamily="34"/>
                <a:ea typeface="HG Mincho Light J" pitchFamily="2"/>
                <a:cs typeface="Arial Unicode MS" pitchFamily="2"/>
              </a:rPr>
              <a:t>Loosely coupled domains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17647" y="2474189"/>
            <a:ext cx="6115328" cy="383375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600" b="1" dirty="0">
                <a:solidFill>
                  <a:srgbClr val="00FFFF"/>
                </a:solidFill>
                <a:latin typeface="Helvetica" pitchFamily="34"/>
                <a:ea typeface="HG Mincho Light J" pitchFamily="2"/>
                <a:cs typeface="Arial Unicode MS" pitchFamily="2"/>
              </a:rPr>
              <a:t>D</a:t>
            </a:r>
            <a:r>
              <a:rPr lang="en-US" sz="2600" b="1" i="0" u="none" strike="noStrike" dirty="0">
                <a:ln>
                  <a:noFill/>
                </a:ln>
                <a:solidFill>
                  <a:srgbClr val="00FFFF"/>
                </a:solidFill>
                <a:latin typeface="Helvetica" pitchFamily="34"/>
                <a:ea typeface="HG Mincho Light J" pitchFamily="2"/>
                <a:cs typeface="Arial Unicode MS" pitchFamily="2"/>
              </a:rPr>
              <a:t>ifferent time scales between physics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77840" y="3809810"/>
            <a:ext cx="3900042" cy="530915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3600" dirty="0">
                <a:solidFill>
                  <a:srgbClr val="FFFFFF"/>
                </a:solidFill>
                <a:latin typeface="Helvetica" pitchFamily="34"/>
                <a:ea typeface="HG Mincho Light J" pitchFamily="2"/>
                <a:cs typeface="Arial Unicode MS" pitchFamily="2"/>
              </a:rPr>
              <a:t>Domain</a:t>
            </a:r>
            <a:r>
              <a:rPr lang="en-US" sz="3600" b="0" i="0" u="none" strike="noStrike" dirty="0">
                <a:ln>
                  <a:noFill/>
                </a:ln>
                <a:solidFill>
                  <a:srgbClr val="FFFFFF"/>
                </a:solidFill>
                <a:latin typeface="Helvetica" pitchFamily="34"/>
                <a:ea typeface="HG Mincho Light J" pitchFamily="2"/>
                <a:cs typeface="Arial Unicode MS" pitchFamily="2"/>
              </a:rPr>
              <a:t>-by-domain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051760" y="7099200"/>
            <a:ext cx="1965240" cy="43776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400" b="1" i="0" u="none" strike="noStrike" dirty="0">
                <a:ln>
                  <a:noFill/>
                </a:ln>
                <a:solidFill>
                  <a:srgbClr val="FFCC99"/>
                </a:solidFill>
                <a:latin typeface="Helvetica" pitchFamily="34"/>
                <a:ea typeface="HG Mincho Light J" pitchFamily="2"/>
                <a:cs typeface="Arial Unicode MS" pitchFamily="2"/>
              </a:rPr>
              <a:t>mulphys.com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72000" y="72000"/>
            <a:ext cx="594000" cy="50148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TextBox 14"/>
          <p:cNvSpPr txBox="1"/>
          <p:nvPr/>
        </p:nvSpPr>
        <p:spPr>
          <a:xfrm>
            <a:off x="2717647" y="5333768"/>
            <a:ext cx="6170344" cy="766748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600" b="1" dirty="0">
                <a:solidFill>
                  <a:srgbClr val="00FFFF"/>
                </a:solidFill>
                <a:latin typeface="Helvetica" pitchFamily="34"/>
                <a:ea typeface="HG Mincho Light J" pitchFamily="2"/>
                <a:cs typeface="Arial Unicode MS" pitchFamily="2"/>
              </a:rPr>
              <a:t>Different time-scales between domains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600" b="1" i="0" u="none" strike="noStrike" dirty="0">
                <a:ln>
                  <a:noFill/>
                </a:ln>
                <a:solidFill>
                  <a:srgbClr val="00FFFF"/>
                </a:solidFill>
                <a:latin typeface="Helvetica" pitchFamily="34"/>
                <a:ea typeface="HG Mincho Light J" pitchFamily="2"/>
                <a:cs typeface="Arial Unicode MS" pitchFamily="2"/>
              </a:rPr>
              <a:t>Sharp interfaces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306137" y="3120066"/>
            <a:ext cx="5847591" cy="35387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Ctr="0" compatLnSpc="0">
            <a:spAutoFit/>
          </a:bodyPr>
          <a:lstStyle/>
          <a:p>
            <a:pPr marR="0" lvl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2600"/>
            </a:pPr>
            <a:r>
              <a:rPr lang="en-US" sz="2400" b="1" dirty="0">
                <a:solidFill>
                  <a:srgbClr val="FFCC99"/>
                </a:solidFill>
                <a:latin typeface="Helvetica" pitchFamily="34"/>
                <a:ea typeface="HG Mincho Light J" pitchFamily="2"/>
                <a:cs typeface="Arial Unicode MS" pitchFamily="2"/>
              </a:rPr>
              <a:t>Flow + acoustics, plasma, radiation …</a:t>
            </a:r>
            <a:endParaRPr lang="en-US" sz="2400" b="1" i="0" u="none" strike="noStrike" dirty="0">
              <a:ln>
                <a:noFill/>
              </a:ln>
              <a:solidFill>
                <a:srgbClr val="FFCC99"/>
              </a:solidFill>
              <a:latin typeface="Helvetica" pitchFamily="34"/>
              <a:ea typeface="HG Mincho Light J" pitchFamily="2"/>
              <a:cs typeface="Arial Unicode MS" pitchFamily="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06137" y="6373926"/>
            <a:ext cx="5847591" cy="70775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Ctr="0" compatLnSpc="0">
            <a:spAutoFit/>
          </a:bodyPr>
          <a:lstStyle/>
          <a:p>
            <a:pPr marR="0" lvl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2600"/>
            </a:pPr>
            <a:r>
              <a:rPr lang="en-US" sz="2400" b="1" dirty="0">
                <a:solidFill>
                  <a:srgbClr val="FFCC99"/>
                </a:solidFill>
                <a:latin typeface="Helvetica" pitchFamily="34"/>
                <a:ea typeface="HG Mincho Light J" pitchFamily="2"/>
                <a:cs typeface="Arial Unicode MS" pitchFamily="2"/>
              </a:rPr>
              <a:t>Fluid – solid interactions, conjugate heat transfer, fuel cells …</a:t>
            </a:r>
            <a:endParaRPr lang="en-US" sz="2400" b="1" i="0" u="none" strike="noStrike" dirty="0">
              <a:ln>
                <a:noFill/>
              </a:ln>
              <a:solidFill>
                <a:srgbClr val="FFCC99"/>
              </a:solidFill>
              <a:latin typeface="Helvetica" pitchFamily="34"/>
              <a:ea typeface="HG Mincho Light J" pitchFamily="2"/>
              <a:cs typeface="Arial Unicode MS" pitchFamily="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740520" y="51480"/>
            <a:ext cx="8607600" cy="1262520"/>
          </a:xfrm>
        </p:spPr>
        <p:txBody>
          <a:bodyPr>
            <a:spAutoFit/>
          </a:bodyPr>
          <a:lstStyle/>
          <a:p>
            <a:pPr lvl="0"/>
            <a:r>
              <a:rPr lang="en-US" dirty="0"/>
              <a:t>Continuum &amp; Discrete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809059" y="1556640"/>
            <a:ext cx="4060440" cy="141558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3200" b="0" i="0" u="none" strike="noStrike" dirty="0">
                <a:ln>
                  <a:noFill/>
                </a:ln>
                <a:solidFill>
                  <a:srgbClr val="FFFFFF"/>
                </a:solidFill>
                <a:latin typeface="Helvetica" pitchFamily="34"/>
                <a:ea typeface="HG Mincho Light J" pitchFamily="2"/>
                <a:cs typeface="Arial Unicode MS" pitchFamily="2"/>
              </a:rPr>
              <a:t>All elements are connected in dynamic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3200" b="0" i="0" u="none" strike="noStrike" dirty="0">
                <a:ln>
                  <a:noFill/>
                </a:ln>
                <a:solidFill>
                  <a:srgbClr val="FFFFFF"/>
                </a:solidFill>
                <a:latin typeface="Helvetica" pitchFamily="34"/>
                <a:ea typeface="HG Mincho Light J" pitchFamily="2"/>
                <a:cs typeface="Arial Unicode MS" pitchFamily="2"/>
              </a:rPr>
              <a:t>loops (rings):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tretch>
            <a:fillRect/>
          </a:stretch>
        </p:blipFill>
        <p:spPr>
          <a:xfrm>
            <a:off x="0" y="1620000"/>
            <a:ext cx="5489279" cy="523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5504759" y="3452400"/>
            <a:ext cx="4438800" cy="3404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72000" y="72000"/>
            <a:ext cx="594000" cy="50148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8051760" y="7099200"/>
            <a:ext cx="1965240" cy="43776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400" b="1" i="0" u="none" strike="noStrike" dirty="0">
                <a:ln>
                  <a:noFill/>
                </a:ln>
                <a:solidFill>
                  <a:srgbClr val="FFCC99"/>
                </a:solidFill>
                <a:latin typeface="Helvetica" pitchFamily="34"/>
                <a:ea typeface="HG Mincho Light J" pitchFamily="2"/>
                <a:cs typeface="Arial Unicode MS" pitchFamily="2"/>
              </a:rPr>
              <a:t>mulphys.com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10410" y="6982861"/>
            <a:ext cx="5362374" cy="35387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Ctr="0" compatLnSpc="0">
            <a:spAutoFit/>
          </a:bodyPr>
          <a:lstStyle/>
          <a:p>
            <a:pPr marR="0" lvl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2600"/>
            </a:pPr>
            <a:r>
              <a:rPr lang="en-US" sz="2400" b="1" dirty="0">
                <a:solidFill>
                  <a:srgbClr val="FFCC99"/>
                </a:solidFill>
                <a:latin typeface="Helvetica" pitchFamily="34"/>
                <a:ea typeface="HG Mincho Light J" pitchFamily="2"/>
                <a:cs typeface="Arial Unicode MS" pitchFamily="2"/>
              </a:rPr>
              <a:t> i.e. bounded circular buffer</a:t>
            </a:r>
            <a:endParaRPr lang="en-US" sz="2400" b="1" i="0" u="none" strike="noStrike" dirty="0">
              <a:ln>
                <a:noFill/>
              </a:ln>
              <a:solidFill>
                <a:srgbClr val="FFCC99"/>
              </a:solidFill>
              <a:latin typeface="Helvetica" pitchFamily="34"/>
              <a:ea typeface="HG Mincho Light J" pitchFamily="2"/>
              <a:cs typeface="Arial Unicode MS" pitchFamily="2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806040" y="292706"/>
            <a:ext cx="8607600" cy="677108"/>
          </a:xfrm>
        </p:spPr>
        <p:txBody>
          <a:bodyPr>
            <a:spAutoFit/>
          </a:bodyPr>
          <a:lstStyle/>
          <a:p>
            <a:pPr lvl="0"/>
            <a:r>
              <a:rPr lang="en-US" b="1" dirty="0">
                <a:solidFill>
                  <a:srgbClr val="FFFFFF"/>
                </a:solidFill>
                <a:latin typeface="Courier" pitchFamily="49"/>
              </a:rPr>
              <a:t>Continuum Solver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72000" y="72000"/>
            <a:ext cx="594000" cy="501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/>
          <p:cNvPicPr/>
          <p:nvPr/>
        </p:nvPicPr>
        <p:blipFill>
          <a:blip r:embed="rId4"/>
          <a:stretch/>
        </p:blipFill>
        <p:spPr>
          <a:xfrm>
            <a:off x="5307052" y="1088136"/>
            <a:ext cx="4559324" cy="2601144"/>
          </a:xfrm>
          <a:prstGeom prst="rect">
            <a:avLst/>
          </a:prstGeom>
          <a:ln>
            <a:noFill/>
          </a:ln>
        </p:spPr>
      </p:pic>
      <p:pic>
        <p:nvPicPr>
          <p:cNvPr id="15" name="Picture 14"/>
          <p:cNvPicPr/>
          <p:nvPr/>
        </p:nvPicPr>
        <p:blipFill>
          <a:blip r:embed="rId5"/>
          <a:stretch/>
        </p:blipFill>
        <p:spPr>
          <a:xfrm>
            <a:off x="5307052" y="3642120"/>
            <a:ext cx="4559324" cy="3917520"/>
          </a:xfrm>
          <a:prstGeom prst="rect">
            <a:avLst/>
          </a:prstGeom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232808" y="1210932"/>
            <a:ext cx="4938052" cy="595784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Ctr="0" compatLnSpc="0">
            <a:spAutoFit/>
          </a:bodyPr>
          <a:lstStyle/>
          <a:p>
            <a:pPr lvl="1" hangingPunct="0"/>
            <a:r>
              <a:rPr lang="en-US" sz="3200" b="1" i="0" u="none" strike="noStrike" dirty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Helvetica" pitchFamily="34"/>
                <a:ea typeface="HG Mincho Light J" pitchFamily="2"/>
                <a:cs typeface="Arial Unicode MS" pitchFamily="2"/>
              </a:rPr>
              <a:t>Flow Solver</a:t>
            </a:r>
          </a:p>
          <a:p>
            <a:pPr lvl="1" hangingPunct="0"/>
            <a:r>
              <a:rPr lang="en-US" sz="28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Helvetica" pitchFamily="34"/>
                <a:ea typeface="HG Mincho Light J" pitchFamily="2"/>
                <a:cs typeface="Arial Unicode MS" pitchFamily="2"/>
              </a:rPr>
              <a:t>(Finite Volume Method)</a:t>
            </a:r>
            <a:endParaRPr lang="en-US" sz="2800" b="1" i="0" u="none" strike="noStrike" dirty="0">
              <a:ln>
                <a:noFill/>
              </a:ln>
              <a:solidFill>
                <a:schemeClr val="accent5">
                  <a:lumMod val="40000"/>
                  <a:lumOff val="60000"/>
                </a:schemeClr>
              </a:solidFill>
              <a:latin typeface="Helvetica" pitchFamily="34"/>
              <a:ea typeface="HG Mincho Light J" pitchFamily="2"/>
              <a:cs typeface="Arial Unicode MS" pitchFamily="2"/>
            </a:endParaRP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2800" b="1" i="0" u="none" strike="noStrike" dirty="0">
              <a:ln>
                <a:noFill/>
              </a:ln>
              <a:solidFill>
                <a:schemeClr val="accent5">
                  <a:lumMod val="40000"/>
                  <a:lumOff val="60000"/>
                </a:schemeClr>
              </a:solidFill>
              <a:latin typeface="Helvetica" pitchFamily="34"/>
              <a:ea typeface="HG Mincho Light J" pitchFamily="2"/>
              <a:cs typeface="Arial Unicode MS" pitchFamily="2"/>
            </a:endParaRPr>
          </a:p>
          <a:p>
            <a:pPr marL="457200" marR="0" lvl="0" indent="-457200" algn="l" rtl="0" hangingPunc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</a:pPr>
            <a:r>
              <a:rPr lang="en-US" sz="2800" b="1" i="0" u="none" strike="noStrike" dirty="0">
                <a:ln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Helvetica" pitchFamily="34"/>
                <a:ea typeface="HG Mincho Light J" pitchFamily="2"/>
                <a:cs typeface="Arial Unicode MS" pitchFamily="2"/>
              </a:rPr>
              <a:t>Mass, momentum, and pressure are solved using  </a:t>
            </a:r>
            <a:r>
              <a:rPr lang="en-US" sz="28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Helvetica" pitchFamily="34"/>
                <a:ea typeface="HG Mincho Light J" pitchFamily="2"/>
                <a:cs typeface="Arial Unicode MS" pitchFamily="2"/>
              </a:rPr>
              <a:t>a</a:t>
            </a:r>
            <a:r>
              <a:rPr lang="en-US" sz="2800" b="1" i="0" u="none" strike="noStrike" dirty="0">
                <a:ln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Helvetica" pitchFamily="34"/>
                <a:ea typeface="HG Mincho Light J" pitchFamily="2"/>
                <a:cs typeface="Arial Unicode MS" pitchFamily="2"/>
              </a:rPr>
              <a:t>rtificial compressibility method.</a:t>
            </a:r>
          </a:p>
          <a:p>
            <a:pPr marR="0" lvl="0" algn="l" rtl="0" hangingPunct="0">
              <a:spcBef>
                <a:spcPts val="0"/>
              </a:spcBef>
              <a:spcAft>
                <a:spcPts val="0"/>
              </a:spcAft>
              <a:tabLst/>
            </a:pPr>
            <a:endParaRPr lang="en-US" sz="2800" b="1" i="0" u="none" strike="noStrike" dirty="0">
              <a:ln>
                <a:noFill/>
              </a:ln>
              <a:solidFill>
                <a:schemeClr val="accent5">
                  <a:lumMod val="20000"/>
                  <a:lumOff val="80000"/>
                </a:schemeClr>
              </a:solidFill>
              <a:latin typeface="Helvetica" pitchFamily="34"/>
              <a:ea typeface="HG Mincho Light J" pitchFamily="2"/>
              <a:cs typeface="Arial Unicode MS" pitchFamily="2"/>
            </a:endParaRPr>
          </a:p>
          <a:p>
            <a:pPr marL="457200" lvl="0" indent="-457200" hangingPunct="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Helvetica" pitchFamily="34"/>
                <a:ea typeface="HG Mincho Light J" pitchFamily="2"/>
                <a:cs typeface="Arial Unicode MS" pitchFamily="2"/>
              </a:rPr>
              <a:t>Mass and momentum variables are cell-centered (FV scheme). </a:t>
            </a:r>
          </a:p>
          <a:p>
            <a:pPr lvl="0" hangingPunct="0"/>
            <a:endParaRPr lang="en-US" sz="2800" b="1" dirty="0">
              <a:solidFill>
                <a:schemeClr val="accent5">
                  <a:lumMod val="20000"/>
                  <a:lumOff val="80000"/>
                </a:schemeClr>
              </a:solidFill>
              <a:latin typeface="Helvetica" pitchFamily="34"/>
              <a:ea typeface="HG Mincho Light J" pitchFamily="2"/>
              <a:cs typeface="Arial Unicode MS" pitchFamily="2"/>
            </a:endParaRPr>
          </a:p>
          <a:p>
            <a:pPr marL="457200" lvl="0" indent="-457200" hangingPunct="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Helvetica" pitchFamily="34"/>
                <a:ea typeface="HG Mincho Light J" pitchFamily="2"/>
                <a:cs typeface="Arial Unicode MS" pitchFamily="2"/>
              </a:rPr>
              <a:t>Pressure: vertex centered (FEM scheme).</a:t>
            </a:r>
          </a:p>
        </p:txBody>
      </p:sp>
    </p:spTree>
    <p:extLst>
      <p:ext uri="{BB962C8B-B14F-4D97-AF65-F5344CB8AC3E}">
        <p14:creationId xmlns:p14="http://schemas.microsoft.com/office/powerpoint/2010/main" val="2484092299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3585</TotalTime>
  <Words>656</Words>
  <Application>Microsoft Office PowerPoint</Application>
  <PresentationFormat>Custom</PresentationFormat>
  <Paragraphs>172</Paragraphs>
  <Slides>25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7" baseType="lpstr">
      <vt:lpstr>Arial Unicode MS</vt:lpstr>
      <vt:lpstr>Arial</vt:lpstr>
      <vt:lpstr>Calibri</vt:lpstr>
      <vt:lpstr>Courier</vt:lpstr>
      <vt:lpstr>Helvetica</vt:lpstr>
      <vt:lpstr>HG Mincho Light J</vt:lpstr>
      <vt:lpstr>Liberation Sans</vt:lpstr>
      <vt:lpstr>Lucida Sans</vt:lpstr>
      <vt:lpstr>Nimbus Roman No9 L</vt:lpstr>
      <vt:lpstr>Segoe UI Semibold</vt:lpstr>
      <vt:lpstr>Default</vt:lpstr>
      <vt:lpstr>Default 1</vt:lpstr>
      <vt:lpstr>Data Structures for Efficient and Integrated Simulation of Multi-Physics  Processes in Complex Geometries</vt:lpstr>
      <vt:lpstr>Generalized Elements</vt:lpstr>
      <vt:lpstr>Models</vt:lpstr>
      <vt:lpstr>Domains</vt:lpstr>
      <vt:lpstr>PowerPoint Presentation</vt:lpstr>
      <vt:lpstr>PowerPoint Presentation</vt:lpstr>
      <vt:lpstr>Execution Sequence</vt:lpstr>
      <vt:lpstr>Continuum &amp; Discrete</vt:lpstr>
      <vt:lpstr>Continuum Solver</vt:lpstr>
      <vt:lpstr>PowerPoint Presentation</vt:lpstr>
      <vt:lpstr>Discrete Solver</vt:lpstr>
      <vt:lpstr>Class Dependency</vt:lpstr>
      <vt:lpstr>PowerPoint Presentation</vt:lpstr>
      <vt:lpstr>Fluid-Boundary Interactions</vt:lpstr>
      <vt:lpstr>PowerPoint Presentation</vt:lpstr>
      <vt:lpstr>PowerPoint Presentation</vt:lpstr>
      <vt:lpstr>PowerPoint Presentation</vt:lpstr>
      <vt:lpstr>Micro-Fluidics</vt:lpstr>
      <vt:lpstr>PowerPoint Presentation</vt:lpstr>
      <vt:lpstr>PowerPoint Presentation</vt:lpstr>
      <vt:lpstr>Parallel Implementation</vt:lpstr>
      <vt:lpstr>DOVE Scheme: Domain Overlap Identification</vt:lpstr>
      <vt:lpstr>Setting up Overlaps</vt:lpstr>
      <vt:lpstr>Automatic coupling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 Structures for Efficient and Integrated Simulation of Multi-Physics  Processes in Complex Geometries</dc:title>
  <dc:creator>Smirnov, Andrei</dc:creator>
  <cp:lastModifiedBy>Smirnov, Andrei</cp:lastModifiedBy>
  <cp:revision>78</cp:revision>
  <dcterms:created xsi:type="dcterms:W3CDTF">2003-03-13T12:19:57Z</dcterms:created>
  <dcterms:modified xsi:type="dcterms:W3CDTF">2017-04-25T18:55:12Z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fo 1">
    <vt:lpwstr/>
  </property>
  <property fmtid="{D5CDD505-2E9C-101B-9397-08002B2CF9AE}" pid="3" name="Info 2">
    <vt:lpwstr/>
  </property>
  <property fmtid="{D5CDD505-2E9C-101B-9397-08002B2CF9AE}" pid="4" name="Info 3">
    <vt:lpwstr/>
  </property>
  <property fmtid="{D5CDD505-2E9C-101B-9397-08002B2CF9AE}" pid="5" name="Info 4">
    <vt:lpwstr/>
  </property>
  <property fmtid="{D5CDD505-2E9C-101B-9397-08002B2CF9AE}" pid="6" name="TitusGUID">
    <vt:lpwstr>f8f34e27-e022-464b-9c29-43bb9b8b519b</vt:lpwstr>
  </property>
  <property fmtid="{D5CDD505-2E9C-101B-9397-08002B2CF9AE}" pid="7" name="Classification">
    <vt:lpwstr>NotClassified</vt:lpwstr>
  </property>
  <property fmtid="{D5CDD505-2E9C-101B-9397-08002B2CF9AE}" pid="8" name="ShowVisibleMarkings">
    <vt:lpwstr>Y</vt:lpwstr>
  </property>
  <property fmtid="{D5CDD505-2E9C-101B-9397-08002B2CF9AE}" pid="9" name="DocMarkingOptions">
    <vt:lpwstr>F</vt:lpwstr>
  </property>
  <property fmtid="{D5CDD505-2E9C-101B-9397-08002B2CF9AE}" pid="10" name="FooterPosition">
    <vt:lpwstr>C</vt:lpwstr>
  </property>
</Properties>
</file>